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9" r:id="rId3"/>
    <p:sldId id="296" r:id="rId4"/>
    <p:sldId id="298" r:id="rId5"/>
    <p:sldId id="299" r:id="rId6"/>
    <p:sldId id="300" r:id="rId7"/>
    <p:sldId id="281" r:id="rId8"/>
    <p:sldId id="295" r:id="rId9"/>
    <p:sldId id="262" r:id="rId10"/>
    <p:sldId id="301" r:id="rId11"/>
    <p:sldId id="302" r:id="rId12"/>
    <p:sldId id="280" r:id="rId13"/>
    <p:sldId id="287" r:id="rId14"/>
    <p:sldId id="297" r:id="rId15"/>
    <p:sldId id="288" r:id="rId16"/>
    <p:sldId id="264" r:id="rId17"/>
    <p:sldId id="289" r:id="rId18"/>
    <p:sldId id="275" r:id="rId19"/>
    <p:sldId id="263" r:id="rId20"/>
    <p:sldId id="278" r:id="rId21"/>
    <p:sldId id="265" r:id="rId22"/>
    <p:sldId id="266" r:id="rId23"/>
    <p:sldId id="267" r:id="rId24"/>
    <p:sldId id="277" r:id="rId25"/>
    <p:sldId id="268" r:id="rId26"/>
    <p:sldId id="269" r:id="rId27"/>
    <p:sldId id="291" r:id="rId28"/>
    <p:sldId id="292" r:id="rId29"/>
    <p:sldId id="293" r:id="rId30"/>
    <p:sldId id="294" r:id="rId3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7" autoAdjust="0"/>
    <p:restoredTop sz="94648"/>
  </p:normalViewPr>
  <p:slideViewPr>
    <p:cSldViewPr snapToGrid="0">
      <p:cViewPr varScale="1">
        <p:scale>
          <a:sx n="117" d="100"/>
          <a:sy n="117" d="100"/>
        </p:scale>
        <p:origin x="39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D16697-E9A6-456B-A32F-C12DED567AD9}"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B9DF942F-B314-4B83-8E16-A7A7E8398635}">
      <dgm:prSet/>
      <dgm:spPr/>
      <dgm:t>
        <a:bodyPr/>
        <a:lstStyle/>
        <a:p>
          <a:r>
            <a:rPr lang="en-US" dirty="0"/>
            <a:t>Brontë emphasizes the relationship of each house to the natural world around it</a:t>
          </a:r>
        </a:p>
      </dgm:t>
    </dgm:pt>
    <dgm:pt modelId="{6B42B009-679E-49EE-9EFA-A93EECF983C5}" type="parTrans" cxnId="{E242279D-60AB-4D8F-8ED0-44F49A01966D}">
      <dgm:prSet/>
      <dgm:spPr/>
      <dgm:t>
        <a:bodyPr/>
        <a:lstStyle/>
        <a:p>
          <a:endParaRPr lang="en-US"/>
        </a:p>
      </dgm:t>
    </dgm:pt>
    <dgm:pt modelId="{6BFF0B4F-670D-46B6-B194-4D865B083C7B}" type="sibTrans" cxnId="{E242279D-60AB-4D8F-8ED0-44F49A01966D}">
      <dgm:prSet/>
      <dgm:spPr/>
      <dgm:t>
        <a:bodyPr/>
        <a:lstStyle/>
        <a:p>
          <a:endParaRPr lang="en-US"/>
        </a:p>
      </dgm:t>
    </dgm:pt>
    <dgm:pt modelId="{BB2E8AF7-010D-4793-803D-A1800A3672CA}">
      <dgm:prSet/>
      <dgm:spPr/>
      <dgm:t>
        <a:bodyPr/>
        <a:lstStyle/>
        <a:p>
          <a:r>
            <a:rPr lang="en-US" b="1" u="sng" dirty="0"/>
            <a:t>Wuthering Heights </a:t>
          </a:r>
          <a:r>
            <a:rPr lang="en-US" dirty="0"/>
            <a:t>is located on top of a hill where it is exposed to the harsh weather and is dark and gloomy. Wild, windy, muddy, and stormy.  It is full of dogs which are wild and always barking. It represents “a perfect misanthropist’s Heaven” (p.1).  Read p.2: “One step….) </a:t>
          </a:r>
        </a:p>
      </dgm:t>
    </dgm:pt>
    <dgm:pt modelId="{9ABDC2E1-0EC9-481F-B329-D41BE7972679}" type="parTrans" cxnId="{51DF6F98-0CDA-4F1E-B824-6A1B9B975331}">
      <dgm:prSet/>
      <dgm:spPr/>
      <dgm:t>
        <a:bodyPr/>
        <a:lstStyle/>
        <a:p>
          <a:endParaRPr lang="en-US"/>
        </a:p>
      </dgm:t>
    </dgm:pt>
    <dgm:pt modelId="{1FAF7970-5E2C-45CA-92AD-11805B5FCE79}" type="sibTrans" cxnId="{51DF6F98-0CDA-4F1E-B824-6A1B9B975331}">
      <dgm:prSet/>
      <dgm:spPr/>
      <dgm:t>
        <a:bodyPr/>
        <a:lstStyle/>
        <a:p>
          <a:endParaRPr lang="en-US"/>
        </a:p>
      </dgm:t>
    </dgm:pt>
    <dgm:pt modelId="{A6E25595-72EC-470F-AA9B-BDD2C1E8734E}">
      <dgm:prSet/>
      <dgm:spPr/>
      <dgm:t>
        <a:bodyPr/>
        <a:lstStyle/>
        <a:p>
          <a:r>
            <a:rPr lang="en-US" b="1" u="sng" dirty="0"/>
            <a:t>Thrushcross Grange </a:t>
          </a:r>
          <a:r>
            <a:rPr lang="en-US" dirty="0"/>
            <a:t>is located in a valley where it is protected by a stone wall; the Grange is also luxuriously decorated. “A pure white ceiling bordered by gold” Read p.33: “and we saw –ah!”</a:t>
          </a:r>
        </a:p>
      </dgm:t>
    </dgm:pt>
    <dgm:pt modelId="{BD281392-D9C3-4EA7-A14F-72A15153F798}" type="parTrans" cxnId="{A85E9B57-CDCC-422A-9393-AECE4BC024F5}">
      <dgm:prSet/>
      <dgm:spPr/>
      <dgm:t>
        <a:bodyPr/>
        <a:lstStyle/>
        <a:p>
          <a:endParaRPr lang="en-US"/>
        </a:p>
      </dgm:t>
    </dgm:pt>
    <dgm:pt modelId="{20DFDC73-081D-4D55-A8CA-505AC9CE659D}" type="sibTrans" cxnId="{A85E9B57-CDCC-422A-9393-AECE4BC024F5}">
      <dgm:prSet/>
      <dgm:spPr/>
      <dgm:t>
        <a:bodyPr/>
        <a:lstStyle/>
        <a:p>
          <a:endParaRPr lang="en-US"/>
        </a:p>
      </dgm:t>
    </dgm:pt>
    <dgm:pt modelId="{B5C31AAE-8BD9-45F2-A609-6D919CDA70DC}">
      <dgm:prSet/>
      <dgm:spPr/>
      <dgm:t>
        <a:bodyPr/>
        <a:lstStyle/>
        <a:p>
          <a:r>
            <a:rPr lang="en-US" dirty="0"/>
            <a:t>The contrasting houses also directly reflect the inhabitants who live inside</a:t>
          </a:r>
          <a:r>
            <a:rPr lang="tr-TR" dirty="0"/>
            <a:t>.</a:t>
          </a:r>
          <a:endParaRPr lang="en-US" dirty="0"/>
        </a:p>
      </dgm:t>
    </dgm:pt>
    <dgm:pt modelId="{8A4E4F40-CA76-4641-9337-412010ED15A9}" type="parTrans" cxnId="{F8B1626D-FF6F-4FB4-B4B4-B735BE851934}">
      <dgm:prSet/>
      <dgm:spPr/>
      <dgm:t>
        <a:bodyPr/>
        <a:lstStyle/>
        <a:p>
          <a:endParaRPr lang="en-US"/>
        </a:p>
      </dgm:t>
    </dgm:pt>
    <dgm:pt modelId="{F5CBB4C0-5645-4E02-8D72-1C11FC12B616}" type="sibTrans" cxnId="{F8B1626D-FF6F-4FB4-B4B4-B735BE851934}">
      <dgm:prSet/>
      <dgm:spPr/>
      <dgm:t>
        <a:bodyPr/>
        <a:lstStyle/>
        <a:p>
          <a:endParaRPr lang="en-US"/>
        </a:p>
      </dgm:t>
    </dgm:pt>
    <dgm:pt modelId="{66B966B9-C432-4680-A4A5-9EA53FD064A3}">
      <dgm:prSet/>
      <dgm:spPr/>
      <dgm:t>
        <a:bodyPr/>
        <a:lstStyle/>
        <a:p>
          <a:r>
            <a:rPr lang="en-US" b="1" u="sng" dirty="0"/>
            <a:t>Wuthering Heights</a:t>
          </a:r>
          <a:r>
            <a:rPr lang="en-US" b="1" dirty="0"/>
            <a:t>- </a:t>
          </a:r>
          <a:r>
            <a:rPr lang="en-US" dirty="0" err="1"/>
            <a:t>Earnshaws</a:t>
          </a:r>
          <a:r>
            <a:rPr lang="en-US" dirty="0"/>
            <a:t>; </a:t>
          </a:r>
          <a:r>
            <a:rPr lang="en-US" b="1" u="sng" dirty="0"/>
            <a:t>Thrushcross</a:t>
          </a:r>
          <a:r>
            <a:rPr lang="en-US" b="1" dirty="0"/>
            <a:t>- </a:t>
          </a:r>
          <a:r>
            <a:rPr lang="en-US" dirty="0" err="1"/>
            <a:t>Lintons</a:t>
          </a:r>
          <a:endParaRPr lang="tr-TR" dirty="0"/>
        </a:p>
      </dgm:t>
    </dgm:pt>
    <dgm:pt modelId="{4C4D4ED1-46BD-45D8-B4A4-A43FD73E6E21}" type="parTrans" cxnId="{6408DBF6-9D46-4AD6-A2FA-D5A9FDE79C98}">
      <dgm:prSet/>
      <dgm:spPr/>
      <dgm:t>
        <a:bodyPr/>
        <a:lstStyle/>
        <a:p>
          <a:endParaRPr lang="en-US"/>
        </a:p>
      </dgm:t>
    </dgm:pt>
    <dgm:pt modelId="{FCFEC6F2-2A79-431A-8AD9-90A7BFA4C24A}" type="sibTrans" cxnId="{6408DBF6-9D46-4AD6-A2FA-D5A9FDE79C98}">
      <dgm:prSet/>
      <dgm:spPr/>
      <dgm:t>
        <a:bodyPr/>
        <a:lstStyle/>
        <a:p>
          <a:endParaRPr lang="en-US"/>
        </a:p>
      </dgm:t>
    </dgm:pt>
    <dgm:pt modelId="{4A7C5EC3-A0A6-4082-B8B4-3E9ECCE3182D}" type="pres">
      <dgm:prSet presAssocID="{BCD16697-E9A6-456B-A32F-C12DED567AD9}" presName="vert0" presStyleCnt="0">
        <dgm:presLayoutVars>
          <dgm:dir/>
          <dgm:animOne val="branch"/>
          <dgm:animLvl val="lvl"/>
        </dgm:presLayoutVars>
      </dgm:prSet>
      <dgm:spPr/>
    </dgm:pt>
    <dgm:pt modelId="{98FB3280-3732-4E16-A36C-6E8B9744D07D}" type="pres">
      <dgm:prSet presAssocID="{B9DF942F-B314-4B83-8E16-A7A7E8398635}" presName="thickLine" presStyleLbl="alignNode1" presStyleIdx="0" presStyleCnt="5"/>
      <dgm:spPr/>
    </dgm:pt>
    <dgm:pt modelId="{99F36CA8-FDC8-4B2C-A65B-163B80991DEA}" type="pres">
      <dgm:prSet presAssocID="{B9DF942F-B314-4B83-8E16-A7A7E8398635}" presName="horz1" presStyleCnt="0"/>
      <dgm:spPr/>
    </dgm:pt>
    <dgm:pt modelId="{887D0024-186D-4C4B-9B71-D00AAEE2C4F8}" type="pres">
      <dgm:prSet presAssocID="{B9DF942F-B314-4B83-8E16-A7A7E8398635}" presName="tx1" presStyleLbl="revTx" presStyleIdx="0" presStyleCnt="5"/>
      <dgm:spPr/>
    </dgm:pt>
    <dgm:pt modelId="{9EC24FA7-765C-4D88-8935-A4F35A36CB4B}" type="pres">
      <dgm:prSet presAssocID="{B9DF942F-B314-4B83-8E16-A7A7E8398635}" presName="vert1" presStyleCnt="0"/>
      <dgm:spPr/>
    </dgm:pt>
    <dgm:pt modelId="{5F6CE793-BE7D-45F0-AAC2-487E5FFFE731}" type="pres">
      <dgm:prSet presAssocID="{BB2E8AF7-010D-4793-803D-A1800A3672CA}" presName="thickLine" presStyleLbl="alignNode1" presStyleIdx="1" presStyleCnt="5"/>
      <dgm:spPr/>
    </dgm:pt>
    <dgm:pt modelId="{76B9EF2C-E042-4902-A781-9443B5C86864}" type="pres">
      <dgm:prSet presAssocID="{BB2E8AF7-010D-4793-803D-A1800A3672CA}" presName="horz1" presStyleCnt="0"/>
      <dgm:spPr/>
    </dgm:pt>
    <dgm:pt modelId="{7EBD2EEA-CAE9-446C-B3DB-4224F22516A1}" type="pres">
      <dgm:prSet presAssocID="{BB2E8AF7-010D-4793-803D-A1800A3672CA}" presName="tx1" presStyleLbl="revTx" presStyleIdx="1" presStyleCnt="5"/>
      <dgm:spPr/>
    </dgm:pt>
    <dgm:pt modelId="{3BF0B0D6-ACC1-4264-A317-B09558BFE448}" type="pres">
      <dgm:prSet presAssocID="{BB2E8AF7-010D-4793-803D-A1800A3672CA}" presName="vert1" presStyleCnt="0"/>
      <dgm:spPr/>
    </dgm:pt>
    <dgm:pt modelId="{9D61A3BE-6DAC-4639-9CB6-DE13EAB479D5}" type="pres">
      <dgm:prSet presAssocID="{A6E25595-72EC-470F-AA9B-BDD2C1E8734E}" presName="thickLine" presStyleLbl="alignNode1" presStyleIdx="2" presStyleCnt="5"/>
      <dgm:spPr/>
    </dgm:pt>
    <dgm:pt modelId="{B52118DD-D45D-427A-9F28-8D50123383FE}" type="pres">
      <dgm:prSet presAssocID="{A6E25595-72EC-470F-AA9B-BDD2C1E8734E}" presName="horz1" presStyleCnt="0"/>
      <dgm:spPr/>
    </dgm:pt>
    <dgm:pt modelId="{EB82630D-B6C1-4633-9101-36836382D90E}" type="pres">
      <dgm:prSet presAssocID="{A6E25595-72EC-470F-AA9B-BDD2C1E8734E}" presName="tx1" presStyleLbl="revTx" presStyleIdx="2" presStyleCnt="5"/>
      <dgm:spPr/>
    </dgm:pt>
    <dgm:pt modelId="{F5674B54-A107-47CE-AC70-CC96EDE853DB}" type="pres">
      <dgm:prSet presAssocID="{A6E25595-72EC-470F-AA9B-BDD2C1E8734E}" presName="vert1" presStyleCnt="0"/>
      <dgm:spPr/>
    </dgm:pt>
    <dgm:pt modelId="{9B20BA1A-09DE-44AD-A57C-0289B89D8A49}" type="pres">
      <dgm:prSet presAssocID="{B5C31AAE-8BD9-45F2-A609-6D919CDA70DC}" presName="thickLine" presStyleLbl="alignNode1" presStyleIdx="3" presStyleCnt="5"/>
      <dgm:spPr/>
    </dgm:pt>
    <dgm:pt modelId="{8E741D36-8A99-4FDC-A61F-3A7FD5B3FB42}" type="pres">
      <dgm:prSet presAssocID="{B5C31AAE-8BD9-45F2-A609-6D919CDA70DC}" presName="horz1" presStyleCnt="0"/>
      <dgm:spPr/>
    </dgm:pt>
    <dgm:pt modelId="{8937F15B-3A12-442D-9CFA-8837CC87C509}" type="pres">
      <dgm:prSet presAssocID="{B5C31AAE-8BD9-45F2-A609-6D919CDA70DC}" presName="tx1" presStyleLbl="revTx" presStyleIdx="3" presStyleCnt="5"/>
      <dgm:spPr/>
    </dgm:pt>
    <dgm:pt modelId="{A0376CD5-D3CA-4194-B80D-59150275BB2E}" type="pres">
      <dgm:prSet presAssocID="{B5C31AAE-8BD9-45F2-A609-6D919CDA70DC}" presName="vert1" presStyleCnt="0"/>
      <dgm:spPr/>
    </dgm:pt>
    <dgm:pt modelId="{4090505F-D13A-4287-A3DE-4D96AE11D780}" type="pres">
      <dgm:prSet presAssocID="{66B966B9-C432-4680-A4A5-9EA53FD064A3}" presName="thickLine" presStyleLbl="alignNode1" presStyleIdx="4" presStyleCnt="5"/>
      <dgm:spPr/>
    </dgm:pt>
    <dgm:pt modelId="{89D9BCFE-D735-417D-91E0-36EA2CC5FA62}" type="pres">
      <dgm:prSet presAssocID="{66B966B9-C432-4680-A4A5-9EA53FD064A3}" presName="horz1" presStyleCnt="0"/>
      <dgm:spPr/>
    </dgm:pt>
    <dgm:pt modelId="{C852E2C9-803D-48DC-AC4D-B74D019ABBF6}" type="pres">
      <dgm:prSet presAssocID="{66B966B9-C432-4680-A4A5-9EA53FD064A3}" presName="tx1" presStyleLbl="revTx" presStyleIdx="4" presStyleCnt="5"/>
      <dgm:spPr/>
    </dgm:pt>
    <dgm:pt modelId="{F7F88B96-FCC0-4B82-9BAE-E92579C32887}" type="pres">
      <dgm:prSet presAssocID="{66B966B9-C432-4680-A4A5-9EA53FD064A3}" presName="vert1" presStyleCnt="0"/>
      <dgm:spPr/>
    </dgm:pt>
  </dgm:ptLst>
  <dgm:cxnLst>
    <dgm:cxn modelId="{01821A1A-3F4B-4EAF-ABE0-559FC7EAECA3}" type="presOf" srcId="{A6E25595-72EC-470F-AA9B-BDD2C1E8734E}" destId="{EB82630D-B6C1-4633-9101-36836382D90E}" srcOrd="0" destOrd="0" presId="urn:microsoft.com/office/officeart/2008/layout/LinedList"/>
    <dgm:cxn modelId="{A85E9B57-CDCC-422A-9393-AECE4BC024F5}" srcId="{BCD16697-E9A6-456B-A32F-C12DED567AD9}" destId="{A6E25595-72EC-470F-AA9B-BDD2C1E8734E}" srcOrd="2" destOrd="0" parTransId="{BD281392-D9C3-4EA7-A14F-72A15153F798}" sibTransId="{20DFDC73-081D-4D55-A8CA-505AC9CE659D}"/>
    <dgm:cxn modelId="{F8B1626D-FF6F-4FB4-B4B4-B735BE851934}" srcId="{BCD16697-E9A6-456B-A32F-C12DED567AD9}" destId="{B5C31AAE-8BD9-45F2-A609-6D919CDA70DC}" srcOrd="3" destOrd="0" parTransId="{8A4E4F40-CA76-4641-9337-412010ED15A9}" sibTransId="{F5CBB4C0-5645-4E02-8D72-1C11FC12B616}"/>
    <dgm:cxn modelId="{EEE8AC6F-9F48-4600-BD5D-5859DA5B76B3}" type="presOf" srcId="{66B966B9-C432-4680-A4A5-9EA53FD064A3}" destId="{C852E2C9-803D-48DC-AC4D-B74D019ABBF6}" srcOrd="0" destOrd="0" presId="urn:microsoft.com/office/officeart/2008/layout/LinedList"/>
    <dgm:cxn modelId="{84B68273-170F-45E1-BAF2-3FB875751367}" type="presOf" srcId="{BB2E8AF7-010D-4793-803D-A1800A3672CA}" destId="{7EBD2EEA-CAE9-446C-B3DB-4224F22516A1}" srcOrd="0" destOrd="0" presId="urn:microsoft.com/office/officeart/2008/layout/LinedList"/>
    <dgm:cxn modelId="{51DF6F98-0CDA-4F1E-B824-6A1B9B975331}" srcId="{BCD16697-E9A6-456B-A32F-C12DED567AD9}" destId="{BB2E8AF7-010D-4793-803D-A1800A3672CA}" srcOrd="1" destOrd="0" parTransId="{9ABDC2E1-0EC9-481F-B329-D41BE7972679}" sibTransId="{1FAF7970-5E2C-45CA-92AD-11805B5FCE79}"/>
    <dgm:cxn modelId="{ECD2FA98-BB5B-425A-ADD8-E34ABCE271A1}" type="presOf" srcId="{B5C31AAE-8BD9-45F2-A609-6D919CDA70DC}" destId="{8937F15B-3A12-442D-9CFA-8837CC87C509}" srcOrd="0" destOrd="0" presId="urn:microsoft.com/office/officeart/2008/layout/LinedList"/>
    <dgm:cxn modelId="{E242279D-60AB-4D8F-8ED0-44F49A01966D}" srcId="{BCD16697-E9A6-456B-A32F-C12DED567AD9}" destId="{B9DF942F-B314-4B83-8E16-A7A7E8398635}" srcOrd="0" destOrd="0" parTransId="{6B42B009-679E-49EE-9EFA-A93EECF983C5}" sibTransId="{6BFF0B4F-670D-46B6-B194-4D865B083C7B}"/>
    <dgm:cxn modelId="{E0440CBD-9D8F-424E-B9B2-E8D4FC2C6D06}" type="presOf" srcId="{B9DF942F-B314-4B83-8E16-A7A7E8398635}" destId="{887D0024-186D-4C4B-9B71-D00AAEE2C4F8}" srcOrd="0" destOrd="0" presId="urn:microsoft.com/office/officeart/2008/layout/LinedList"/>
    <dgm:cxn modelId="{12183ACE-5B83-4C18-9D2C-7C513DC43606}" type="presOf" srcId="{BCD16697-E9A6-456B-A32F-C12DED567AD9}" destId="{4A7C5EC3-A0A6-4082-B8B4-3E9ECCE3182D}" srcOrd="0" destOrd="0" presId="urn:microsoft.com/office/officeart/2008/layout/LinedList"/>
    <dgm:cxn modelId="{6408DBF6-9D46-4AD6-A2FA-D5A9FDE79C98}" srcId="{BCD16697-E9A6-456B-A32F-C12DED567AD9}" destId="{66B966B9-C432-4680-A4A5-9EA53FD064A3}" srcOrd="4" destOrd="0" parTransId="{4C4D4ED1-46BD-45D8-B4A4-A43FD73E6E21}" sibTransId="{FCFEC6F2-2A79-431A-8AD9-90A7BFA4C24A}"/>
    <dgm:cxn modelId="{BB30E835-8FF0-4D90-AA28-428D5CFE6119}" type="presParOf" srcId="{4A7C5EC3-A0A6-4082-B8B4-3E9ECCE3182D}" destId="{98FB3280-3732-4E16-A36C-6E8B9744D07D}" srcOrd="0" destOrd="0" presId="urn:microsoft.com/office/officeart/2008/layout/LinedList"/>
    <dgm:cxn modelId="{63EDE2FE-18C2-4389-9CBA-08F03797FD78}" type="presParOf" srcId="{4A7C5EC3-A0A6-4082-B8B4-3E9ECCE3182D}" destId="{99F36CA8-FDC8-4B2C-A65B-163B80991DEA}" srcOrd="1" destOrd="0" presId="urn:microsoft.com/office/officeart/2008/layout/LinedList"/>
    <dgm:cxn modelId="{9BB1BC46-6E3F-4742-A8B6-4A328F1F3238}" type="presParOf" srcId="{99F36CA8-FDC8-4B2C-A65B-163B80991DEA}" destId="{887D0024-186D-4C4B-9B71-D00AAEE2C4F8}" srcOrd="0" destOrd="0" presId="urn:microsoft.com/office/officeart/2008/layout/LinedList"/>
    <dgm:cxn modelId="{B9FEE0B5-21FE-45B8-A28D-4F1DA4CBF778}" type="presParOf" srcId="{99F36CA8-FDC8-4B2C-A65B-163B80991DEA}" destId="{9EC24FA7-765C-4D88-8935-A4F35A36CB4B}" srcOrd="1" destOrd="0" presId="urn:microsoft.com/office/officeart/2008/layout/LinedList"/>
    <dgm:cxn modelId="{0AACDCC4-4361-4241-B25A-8545503D2FA3}" type="presParOf" srcId="{4A7C5EC3-A0A6-4082-B8B4-3E9ECCE3182D}" destId="{5F6CE793-BE7D-45F0-AAC2-487E5FFFE731}" srcOrd="2" destOrd="0" presId="urn:microsoft.com/office/officeart/2008/layout/LinedList"/>
    <dgm:cxn modelId="{3CDD2373-DCE9-40CC-95DF-D8571E1733EF}" type="presParOf" srcId="{4A7C5EC3-A0A6-4082-B8B4-3E9ECCE3182D}" destId="{76B9EF2C-E042-4902-A781-9443B5C86864}" srcOrd="3" destOrd="0" presId="urn:microsoft.com/office/officeart/2008/layout/LinedList"/>
    <dgm:cxn modelId="{BF189689-0BA5-44C9-B2EA-D80DA317FBAD}" type="presParOf" srcId="{76B9EF2C-E042-4902-A781-9443B5C86864}" destId="{7EBD2EEA-CAE9-446C-B3DB-4224F22516A1}" srcOrd="0" destOrd="0" presId="urn:microsoft.com/office/officeart/2008/layout/LinedList"/>
    <dgm:cxn modelId="{F990F3AF-5CF1-42D1-B92A-6267C0739934}" type="presParOf" srcId="{76B9EF2C-E042-4902-A781-9443B5C86864}" destId="{3BF0B0D6-ACC1-4264-A317-B09558BFE448}" srcOrd="1" destOrd="0" presId="urn:microsoft.com/office/officeart/2008/layout/LinedList"/>
    <dgm:cxn modelId="{F85D20DE-1C2F-4947-9718-E468A89417D3}" type="presParOf" srcId="{4A7C5EC3-A0A6-4082-B8B4-3E9ECCE3182D}" destId="{9D61A3BE-6DAC-4639-9CB6-DE13EAB479D5}" srcOrd="4" destOrd="0" presId="urn:microsoft.com/office/officeart/2008/layout/LinedList"/>
    <dgm:cxn modelId="{894E1BBE-E2B3-4727-9B05-1E13D1121646}" type="presParOf" srcId="{4A7C5EC3-A0A6-4082-B8B4-3E9ECCE3182D}" destId="{B52118DD-D45D-427A-9F28-8D50123383FE}" srcOrd="5" destOrd="0" presId="urn:microsoft.com/office/officeart/2008/layout/LinedList"/>
    <dgm:cxn modelId="{BFC5EF17-B658-4C7A-8777-FF94B2E30355}" type="presParOf" srcId="{B52118DD-D45D-427A-9F28-8D50123383FE}" destId="{EB82630D-B6C1-4633-9101-36836382D90E}" srcOrd="0" destOrd="0" presId="urn:microsoft.com/office/officeart/2008/layout/LinedList"/>
    <dgm:cxn modelId="{DA12B7F0-3015-4F93-A760-E73A7F167F0F}" type="presParOf" srcId="{B52118DD-D45D-427A-9F28-8D50123383FE}" destId="{F5674B54-A107-47CE-AC70-CC96EDE853DB}" srcOrd="1" destOrd="0" presId="urn:microsoft.com/office/officeart/2008/layout/LinedList"/>
    <dgm:cxn modelId="{46A44B35-FFF7-4545-B3CC-0E8D255CFB48}" type="presParOf" srcId="{4A7C5EC3-A0A6-4082-B8B4-3E9ECCE3182D}" destId="{9B20BA1A-09DE-44AD-A57C-0289B89D8A49}" srcOrd="6" destOrd="0" presId="urn:microsoft.com/office/officeart/2008/layout/LinedList"/>
    <dgm:cxn modelId="{64B2312D-907D-4100-94DF-5FF78F456F4F}" type="presParOf" srcId="{4A7C5EC3-A0A6-4082-B8B4-3E9ECCE3182D}" destId="{8E741D36-8A99-4FDC-A61F-3A7FD5B3FB42}" srcOrd="7" destOrd="0" presId="urn:microsoft.com/office/officeart/2008/layout/LinedList"/>
    <dgm:cxn modelId="{409BE256-733D-41E1-BF62-0487BA70F053}" type="presParOf" srcId="{8E741D36-8A99-4FDC-A61F-3A7FD5B3FB42}" destId="{8937F15B-3A12-442D-9CFA-8837CC87C509}" srcOrd="0" destOrd="0" presId="urn:microsoft.com/office/officeart/2008/layout/LinedList"/>
    <dgm:cxn modelId="{07A1ED0A-9787-4E72-8D16-CABBEE934B97}" type="presParOf" srcId="{8E741D36-8A99-4FDC-A61F-3A7FD5B3FB42}" destId="{A0376CD5-D3CA-4194-B80D-59150275BB2E}" srcOrd="1" destOrd="0" presId="urn:microsoft.com/office/officeart/2008/layout/LinedList"/>
    <dgm:cxn modelId="{25FD6A55-C604-4A98-81AC-E44F5E7C504F}" type="presParOf" srcId="{4A7C5EC3-A0A6-4082-B8B4-3E9ECCE3182D}" destId="{4090505F-D13A-4287-A3DE-4D96AE11D780}" srcOrd="8" destOrd="0" presId="urn:microsoft.com/office/officeart/2008/layout/LinedList"/>
    <dgm:cxn modelId="{BDD8E539-0B69-4150-86F1-7707810B850E}" type="presParOf" srcId="{4A7C5EC3-A0A6-4082-B8B4-3E9ECCE3182D}" destId="{89D9BCFE-D735-417D-91E0-36EA2CC5FA62}" srcOrd="9" destOrd="0" presId="urn:microsoft.com/office/officeart/2008/layout/LinedList"/>
    <dgm:cxn modelId="{CAE28C9D-3C37-44C9-8BC0-8B5D8822A4CE}" type="presParOf" srcId="{89D9BCFE-D735-417D-91E0-36EA2CC5FA62}" destId="{C852E2C9-803D-48DC-AC4D-B74D019ABBF6}" srcOrd="0" destOrd="0" presId="urn:microsoft.com/office/officeart/2008/layout/LinedList"/>
    <dgm:cxn modelId="{BAEE7019-EEC3-4665-9AFA-B5B97F6E77CF}" type="presParOf" srcId="{89D9BCFE-D735-417D-91E0-36EA2CC5FA62}" destId="{F7F88B96-FCC0-4B82-9BAE-E92579C3288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B3280-3732-4E16-A36C-6E8B9744D07D}">
      <dsp:nvSpPr>
        <dsp:cNvPr id="0" name=""/>
        <dsp:cNvSpPr/>
      </dsp:nvSpPr>
      <dsp:spPr>
        <a:xfrm>
          <a:off x="0" y="671"/>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D0024-186D-4C4B-9B71-D00AAEE2C4F8}">
      <dsp:nvSpPr>
        <dsp:cNvPr id="0" name=""/>
        <dsp:cNvSpPr/>
      </dsp:nvSpPr>
      <dsp:spPr>
        <a:xfrm>
          <a:off x="0" y="671"/>
          <a:ext cx="626364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Brontë emphasizes the relationship of each house to the natural world around it</a:t>
          </a:r>
        </a:p>
      </dsp:txBody>
      <dsp:txXfrm>
        <a:off x="0" y="671"/>
        <a:ext cx="6263640" cy="1100668"/>
      </dsp:txXfrm>
    </dsp:sp>
    <dsp:sp modelId="{5F6CE793-BE7D-45F0-AAC2-487E5FFFE731}">
      <dsp:nvSpPr>
        <dsp:cNvPr id="0" name=""/>
        <dsp:cNvSpPr/>
      </dsp:nvSpPr>
      <dsp:spPr>
        <a:xfrm>
          <a:off x="0" y="1101340"/>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BD2EEA-CAE9-446C-B3DB-4224F22516A1}">
      <dsp:nvSpPr>
        <dsp:cNvPr id="0" name=""/>
        <dsp:cNvSpPr/>
      </dsp:nvSpPr>
      <dsp:spPr>
        <a:xfrm>
          <a:off x="0" y="1101340"/>
          <a:ext cx="626364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Wuthering Heights </a:t>
          </a:r>
          <a:r>
            <a:rPr lang="en-US" sz="1600" kern="1200" dirty="0"/>
            <a:t>is located on top of a hill where it is exposed to the harsh weather and is dark and gloomy. Wild, windy, muddy, and stormy.  It is full of dogs which are wild and always barking. It represents “a perfect misanthropist’s Heaven” (p.1).  Read p.2: “One step….) </a:t>
          </a:r>
        </a:p>
      </dsp:txBody>
      <dsp:txXfrm>
        <a:off x="0" y="1101340"/>
        <a:ext cx="6263640" cy="1100668"/>
      </dsp:txXfrm>
    </dsp:sp>
    <dsp:sp modelId="{9D61A3BE-6DAC-4639-9CB6-DE13EAB479D5}">
      <dsp:nvSpPr>
        <dsp:cNvPr id="0" name=""/>
        <dsp:cNvSpPr/>
      </dsp:nvSpPr>
      <dsp:spPr>
        <a:xfrm>
          <a:off x="0" y="2202009"/>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82630D-B6C1-4633-9101-36836382D90E}">
      <dsp:nvSpPr>
        <dsp:cNvPr id="0" name=""/>
        <dsp:cNvSpPr/>
      </dsp:nvSpPr>
      <dsp:spPr>
        <a:xfrm>
          <a:off x="0" y="2202009"/>
          <a:ext cx="626364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Thrushcross Grange </a:t>
          </a:r>
          <a:r>
            <a:rPr lang="en-US" sz="1600" kern="1200" dirty="0"/>
            <a:t>is located in a valley where it is protected by a stone wall; the Grange is also luxuriously decorated. “A pure white ceiling bordered by gold” Read p.33: “and we saw –ah!”</a:t>
          </a:r>
        </a:p>
      </dsp:txBody>
      <dsp:txXfrm>
        <a:off x="0" y="2202009"/>
        <a:ext cx="6263640" cy="1100668"/>
      </dsp:txXfrm>
    </dsp:sp>
    <dsp:sp modelId="{9B20BA1A-09DE-44AD-A57C-0289B89D8A49}">
      <dsp:nvSpPr>
        <dsp:cNvPr id="0" name=""/>
        <dsp:cNvSpPr/>
      </dsp:nvSpPr>
      <dsp:spPr>
        <a:xfrm>
          <a:off x="0" y="3302678"/>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37F15B-3A12-442D-9CFA-8837CC87C509}">
      <dsp:nvSpPr>
        <dsp:cNvPr id="0" name=""/>
        <dsp:cNvSpPr/>
      </dsp:nvSpPr>
      <dsp:spPr>
        <a:xfrm>
          <a:off x="0" y="3302678"/>
          <a:ext cx="626364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The contrasting houses also directly reflect the inhabitants who live inside</a:t>
          </a:r>
          <a:r>
            <a:rPr lang="tr-TR" sz="1600" kern="1200" dirty="0"/>
            <a:t>.</a:t>
          </a:r>
          <a:endParaRPr lang="en-US" sz="1600" kern="1200" dirty="0"/>
        </a:p>
      </dsp:txBody>
      <dsp:txXfrm>
        <a:off x="0" y="3302678"/>
        <a:ext cx="6263640" cy="1100668"/>
      </dsp:txXfrm>
    </dsp:sp>
    <dsp:sp modelId="{4090505F-D13A-4287-A3DE-4D96AE11D780}">
      <dsp:nvSpPr>
        <dsp:cNvPr id="0" name=""/>
        <dsp:cNvSpPr/>
      </dsp:nvSpPr>
      <dsp:spPr>
        <a:xfrm>
          <a:off x="0" y="4403347"/>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52E2C9-803D-48DC-AC4D-B74D019ABBF6}">
      <dsp:nvSpPr>
        <dsp:cNvPr id="0" name=""/>
        <dsp:cNvSpPr/>
      </dsp:nvSpPr>
      <dsp:spPr>
        <a:xfrm>
          <a:off x="0" y="4403347"/>
          <a:ext cx="626364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Wuthering Heights</a:t>
          </a:r>
          <a:r>
            <a:rPr lang="en-US" sz="1600" b="1" kern="1200" dirty="0"/>
            <a:t>- </a:t>
          </a:r>
          <a:r>
            <a:rPr lang="en-US" sz="1600" kern="1200" dirty="0" err="1"/>
            <a:t>Earnshaws</a:t>
          </a:r>
          <a:r>
            <a:rPr lang="en-US" sz="1600" kern="1200" dirty="0"/>
            <a:t>; </a:t>
          </a:r>
          <a:r>
            <a:rPr lang="en-US" sz="1600" b="1" u="sng" kern="1200" dirty="0"/>
            <a:t>Thrushcross</a:t>
          </a:r>
          <a:r>
            <a:rPr lang="en-US" sz="1600" b="1" kern="1200" dirty="0"/>
            <a:t>- </a:t>
          </a:r>
          <a:r>
            <a:rPr lang="en-US" sz="1600" kern="1200" dirty="0" err="1"/>
            <a:t>Lintons</a:t>
          </a:r>
          <a:endParaRPr lang="tr-TR" sz="1600" kern="1200" dirty="0"/>
        </a:p>
      </dsp:txBody>
      <dsp:txXfrm>
        <a:off x="0" y="4403347"/>
        <a:ext cx="6263640" cy="11006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07:18:20.611"/>
    </inkml:context>
    <inkml:brush xml:id="br0">
      <inkml:brushProperty name="width" value="0.035" units="cm"/>
      <inkml:brushProperty name="height" value="0.035" units="cm"/>
      <inkml:brushProperty name="color" value="#004F8B"/>
    </inkml:brush>
  </inkml:definitions>
  <inkml:trace contextRef="#ctx0" brushRef="#br0">1010 1 24575,'-80'4'0,"0"0"0,0 0 0,0 0 0,0 1 0,25 2 0,0 0 0,-19-2 0,-23-1 0,-4 1 0,15 2 0,35 4 0,35 7 0,1 0 0,3-3 0,4 1 0,0 2 0,2 4 0,-2 5 0,1 4 0,1 4 0,3 4 0,2 1 0,1 6 0,0 3 0,0 4 0,2-1 0,4-5 0,5-7 0,2-7 0,2-4 0,0-4 0,0 1 0,4-1 0,0-1 0,-1-4 0,1-2 0,-4-3 0,1-3 0,0-3 0,0 0 0,0-2 0,1-1 0,2 0 0,5-1 0,5 0 0,2 0 0,1-1 0,-2-2 0,3 0 0,3-2 0,4 0 0,0 0 0,-3 0 0,-6 0 0,-8 0 0,-6 0 0,-5 0 0,-3 0 0,-3 0 0,-2 0 0,2-2 0,3 0 0,8-3 0,8-2 0,6 1 0,1-2 0,-4 2 0,-7 2 0,-6 2 0,-3 2 0,0 0 0,-1 0 0,2 0 0,1-4 0,0 0 0,-1-1 0,-3 0 0,-4 2 0,-1 1 0,-2 0 0,0 2 0,3 0 0,0 0 0,3-2 0,4 0 0,3-2 0,2-1 0,-5 3 0,-7 1 0,-8 1 0,-4 0 0,3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07:18:25.683"/>
    </inkml:context>
    <inkml:brush xml:id="br0">
      <inkml:brushProperty name="width" value="0.035" units="cm"/>
      <inkml:brushProperty name="height" value="0.035" units="cm"/>
      <inkml:brushProperty name="color" value="#004F8B"/>
    </inkml:brush>
  </inkml:definitions>
  <inkml:trace contextRef="#ctx0" brushRef="#br0">167 232 24575,'0'15'0,"0"27"0,-2 45 0,0-28 0,-1 5 0,-3 13 0,-2 2 0,-1-7 0,-1 0 0,-1-2 0,0 0 0,-2 1 0,1-1 0,1-5 0,0 0 0,0 3 0,0-3 0,2-13 0,1-4 0,-4 18 0,7-28 0,3-23 0,2-20 0,0-16 0,0-10 0,0-8 0,0-4 0,0-6 0,0-9 0,0 0 0,1 2 0,3 4 0,4 5 0,2-1 0,3-2 0,-2-2 0,0-6 0,0-2 0,-3-3 0,-3 1 0,-3 8 0,-2 8 0,0 12 0,0 8 0,0 4 0,0 2 0,2-5 0,2-1 0,1-2 0,1 3 0,-2 4 0,-2 3 0,2 3 0,-2 1 0,0 3 0,0 1 0,0 0 0,0 0 0,2 1 0,-1 0 0,-1 4 0,0 0 0,-2 3 0,0 8 0,0 1 0,0 12 0,4 11 0,8 16 0,11 22 0,9 14 0,2 0 0,-3-10 0,-7-17 0,-4-15 0,-3-7 0,0 0 0,1-1 0,-1 1 0,0 0 0,3 0 0,2 0 0,1 2 0,1-6 0,-3-5 0,-5-8 0,-5-7 0,-4-4 0,-3-3 0,-1-2 0,1 0 0,-1 0 0,0 0 0,1 0 0,0 0 0,0-4 0,0-6 0,2-9 0,1-15 0,5-10 0,3-13 0,3-14 0,2-9 0,1-9 0,-3-2 0,-3 4 0,-5 8 0,-5 10 0,-1 10 0,-2 10 0,0 7 0,0 8 0,1 5 0,0 4 0,1 3 0,0 1 0,0 3 0,0 1 0,-2 4 0,-1 3 0,-1 2 0,-1 4 0,-1 2 0,-1 0 0,-1 2 0,1-1 0,-1-3 0,0-3 0,-1-2 0,2 3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07:18:28.435"/>
    </inkml:context>
    <inkml:brush xml:id="br0">
      <inkml:brushProperty name="width" value="0.035" units="cm"/>
      <inkml:brushProperty name="height" value="0.035" units="cm"/>
      <inkml:brushProperty name="color" value="#004F8B"/>
    </inkml:brush>
  </inkml:definitions>
  <inkml:trace contextRef="#ctx0" brushRef="#br0">1 0 24575,'0'6'0,"0"18"0,0 32 0,0-8 0,0 5 0,0 15 0,0 4 0,0-4 0,0 0 0,0 0 0,0 1 0,0-2 0,0 1 0,0 1 0,0 2 0,0 8 0,0 1 0,0-6 0,0-3 0,0-11 0,0-5 0,0 28 0,0-34 0,0-22 0,0-14 0,0-5 0,1-5 0,1-2 0,2 0 0,-1-1 0,1 0 0,-1 0 0,1 0 0,0 0 0,0 0 0,1 0 0,3 0 0,2-2 0,2-4 0,3-5 0,3-3 0,5-3 0,9-1 0,10-3 0,21-9 0,21-8 0,-37 16 0,0 1 0,1 0 0,-1 2 0,29-12 0,-25 12 0,-20 7 0,-16 5 0,-6 5 0,-3-2 0,1 0 0,11-5 0,24-7 0,27-7 0,18-4 0,-6 3 0,-19 6 0,-27 9 0,-19 5 0,-11 4 0,-6 0 0,-4 0 0,0 0 0,-3-4 0,-3-4 0,6 3 0,-3-3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07:18:33.147"/>
    </inkml:context>
    <inkml:brush xml:id="br0">
      <inkml:brushProperty name="width" value="0.035" units="cm"/>
      <inkml:brushProperty name="height" value="0.035" units="cm"/>
      <inkml:brushProperty name="color" value="#004F8B"/>
    </inkml:brush>
  </inkml:definitions>
  <inkml:trace contextRef="#ctx0" brushRef="#br0">1 226 24575,'23'0'0,"29"0"0,46 0 0,-37 0 0,2 0 0,0 0 0,-2 0 0,-6 0 0,-2 0 0,24 0 0,-23 0 0,-15 0 0,-22 0 0,-8 0 0,-4 0 0,0 0 0,1 0 0,6 0 0,7 0 0,4 0 0,0 0 0,-5 0 0,-4 0 0,-4 0 0,0 0 0,9 0 0,14 0 0,17 0 0,12 0 0,3 0 0,-3 0 0,-9 0 0,-13 0 0,-13 0 0,-9 0 0,-6 0 0,-1 0 0,2 0 0,4 0 0,1 0 0,-2 0 0,-5 2 0,-6 2 0,-4-1 0,-1-1 0,-9-5 0,-3-3 0,-9-4 0,-4-5 0,-6-3 0,-8-4 0,-6-1 0,-2 0 0,1 0 0,2 3 0,6 2 0,7 5 0,6 2 0,5 2 0,4 1 0,2 1 0,4 3 0,2 1 0,1 2 0,2 1 0,3 0 0,5 0 0,9 4 0,2 2 0,5 5 0,1 3 0,7 3 0,12 5 0,12 7 0,11 6 0,0 1 0,-4-2 0,-11-6 0,-13-7 0,-7-6 0,-10-4 0,-5-2 0,-5-4 0,-6-2 0,-1-2 0,-4 0 0,-2-1 0,-2 0 0,-5 0 0,-4 0 0,-5 2 0,-4 3 0,-4 4 0,-10 9 0,-13 9 0,-11 14 0,-5 10 0,4 4 0,10-4 0,15-8 0,13-10 0,9-10 0,7-10 0,5-6 0,3-3 0,3-4 0,0-6 0,0 3 0,0-5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07:18:47.181"/>
    </inkml:context>
    <inkml:brush xml:id="br0">
      <inkml:brushProperty name="width" value="0.035" units="cm"/>
      <inkml:brushProperty name="height" value="0.035" units="cm"/>
      <inkml:brushProperty name="color" value="#004F8B"/>
    </inkml:brush>
  </inkml:definitions>
  <inkml:trace contextRef="#ctx0" brushRef="#br0">323 1342 24575,'0'15'0,"0"33"0,0 0 0,0 9 0,0 23 0,0 6 0,0 1 0,0 0 0,0-3 0,0-3 0,0-11 0,0-5 0,0 30 0,0-12 0,0-37 0,0-25 0,0-16 0,0-11 0,0-16 0,0-7 0,-3-19 0,0-26 0,-7-24 0,3 34 0,-1-3 0,-1-4 0,-2-1 0,0 0 0,-2 0 0,1 1 0,0 1 0,1 7 0,1 1 0,0 6 0,1 2 0,-4-34 0,4 24 0,3 22 0,3 16 0,1 8 0,2 4 0,0-1 0,0-2 0,0-2 0,2-1 0,2-1 0,4-2 0,3 2 0,2 2 0,0 6 0,-2 5 0,-1 3 0,2 3 0,0 0 0,0 2 0,2 0 0,3 0 0,6 0 0,5 0 0,3 5 0,1 5 0,-2 7 0,-4 6 0,-3 4 0,-7 7 0,-3 3 0,-3 7 0,-3 4 0,-1 3 0,-3 5 0,-1 3 0,-3 2 0,-7-2 0,-10-1 0,-10-7 0,-11-6 0,-5-4 0,-3-9 0,-2-4 0,5-5 0,3-5 0,4-1 0,2 1 0,2-1 0,0-3 0,4-3 0,4-6 0,6-3 0,10-2 0,11 0 0,8 0 0,6 0 0,1 0 0,2 0 0,4 0 0,6 0 0,11 0 0,16 0 0,21 6 0,19 8 0,-44-4 0,0 3 0,-1 2 0,0 1 0,37 15 0,-18-3 0,-19-5 0,-16-6 0,-12-7 0,-9-3 0,-6-4 0,-3-1 0,-3-2 0,0-5 0,-2-3 0,0-1 0,0-1 0,0 1 0,0 1 0,0-1 0,2 2 0,0-1 0,1 0 0,1-1 0,-2-3 0,0-4 0,1-5 0,1-4 0,4-4 0,3-6 0,0-5 0,2-3 0,-4-6 0,-1-3 0,-4-1 0,-4 4 0,0 8 0,-2 10 0,-4 11 0,-4 6 0,-7 6 0,-1 4 0,-1 3 0,1 1 0,2 0 0,0 0 0,1 0 0,1 0 0,3 0 0,4 5 0,3 4 0,1 4 0,1 3 0,0 0 0,1 0 0,1 0 0,0 0 0,0-1 0,0 1 0,0 0 0,0 2 0,0 3 0,2 2 0,4 2 0,3 3 0,2-2 0,-1-3 0,0-3 0,0-8 0,2-3 0,0-1 0,0-4 0,2 1 0,0-1 0,2-2 0,0 0 0,0-2 0,-1 0 0,1 0 0,-2 0 0,-1 0 0,3 0 0,4 0 0,2 0 0,2 0 0,-4 0 0,-3 0 0,-5 0 0,-3 0 0,-3-1 0,0 0 0,4-4 0,7-1 0,9-4 0,7-1 0,0 0 0,-6-1 0,-5 1 0,-6 0 0,-5 0 0,-1-2 0,-2-3 0,3-5 0,2-2 0,2-2 0,1-2 0,-3 0 0,-2-1 0,-3-1 0,-4-1 0,-2-3 0,-2-2 0,0 0 0,0 0 0,0 2 0,0 5 0,-1 5 0,-3 9 0,-4 4 0,-6 4 0,-8 3 0,-7 1 0,-3 2 0,-3 0 0,2 0 0,6 1 0,7 3 0,6 4 0,4 5 0,1 3 0,-1 0 0,-1 0 0,2 0 0,2 0 0,2 0 0,1-1 0,3 3 0,1 2 0,0 2 0,0 4 0,1 0 0,3 0 0,3 0 0,4-3 0,1-2 0,2-3 0,0-4 0,2 0 0,0-2 0,0 0 0,0-1 0,-1-3 0,1-2 0,-2-5 0,-3-1 0,-2 0 0,-1 0 0,-1 0 0,1-1 0,0-3 0,-1-5 0,0-3 0,-1-2 0,0 2 0,-2-1 0,-2-3 0,0-3 0,1-3 0,-1 0 0,0 0 0,2-1 0,2-3 0,3-2 0,1 0 0,-4 5 0,-2 4 0,-2 5 0,-2 0 0,0-5 0,0-3 0,0-4 0,0 1 0,0 3 0,0 4 0,0 6 0,0 3 0,0 4 0,0 0 0,0 2 0,0 0 0,0-1 0,0 4 0,0 3 0,0 8 0,0 5 0,0 7 0,0 3 0,0 3 0,0 1 0,2 1 0,3 2 0,4-2 0,4 1 0,1-3 0,0-1 0,1-1 0,-1-1 0,0 0 0,0-3 0,-1-3 0,-3-6 0,-1-5 0,-3-5 0,-2-2 0,0-2 0,1 0 0,1 0 0,4 0 0,0 0 0,2 0 0,1 0 0,1 0 0,2-2 0,-2-1 0,-2-4 0,-1-2 0,4-4 0,6-2 0,8-5 0,5-2 0,0-2 0,-2-1 0,-5 0 0,-4-1 0,-5 2 0,-1-2 0,0-1 0,0-1 0,-1-2 0,-3 2 0,-4-1 0,-4 1 0,-3 2 0,-1 2 0,-1 4 0,-2 0 0,-6 1 0,-6 0 0,-8 1 0,-3 3 0,-3 2 0,-3 5 0,-2 4 0,-4 2 0,1 2 0,2 0 0,4 0 0,6 0 0,-2 1 0,0 1 0,-2 4 0,3 1 0,3 1 0,4 1 0,7 1 0,4 1 0,5 3 0,1 2 0,1 0 0,0-1 0,0 3 0,0 1 0,0 2 0,0-1 0,0 1 0,2-1 0,2-1 0,2 1 0,3-1 0,2-1 0,1 0 0,1-2 0,0 0 0,0-2 0,1-3 0,1-2 0,1-2 0,2-1 0,1-1 0,2-1 0,1 0 0,-2-3 0,0-1 0,-3 0 0,-3 0 0,0 0 0,4 0 0,4 0 0,3 0 0,1 0 0,-5 0 0,-3 0 0,-3-1 0,-3-2 0,-4-1 0,-2-2 0,-2 0 0,1-1 0,4-1 0,1-2 0,3-1 0,-4-1 0,-2 1 0,-4 1 0,-3-1 0,0 1 0,0-2 0,0-1 0,-2-2 0,-6-4 0,-3-4 0,-5-2 0,-1-3 0,0-3 0,-1-2 0,0 1 0,1 1 0,0 1 0,-2 2 0,-3-3 0,-2-2 0,-2 2 0,-1-4 0,1-3 0,-4-6 0,-6-12 0,-5-7 0,-4-6 0,-1-2 0,5 0 0,4 2 0,5 2 0,2 4 0,2 5 0,4 9 0,5 13 0,6 9 0,3 13 0,4 7 0,3 8 0,3 6 0,2 4 0,4 7 0,4 10 0,7 14 0,9 20 0,11 20 0,-15-33 0,1 2 0,2 4 0,1 1 0,2 2 0,1 1 0,3 4 0,1 0 0,2-2 0,2-2 0,-1-2 0,0-3 0,-3-8 0,-1-4 0,18 19 0,-13-18 0,-15-18 0,-9-12 0,-6-8 0,-1-4 0,-3-1 0,1 0 0,-1 0 0,0 0 0,1 0 0,2 0 0,3 0 0,3 0 0,3 0 0,1 1 0,-2 2 0,0-1 0,-2-1 0,-2-1 0,2 0 0,-2 0 0,0 0 0,-2 0 0,-1 0 0,-1 0 0,-2 0 0,1 0 0,0-1 0,-1-3 0,3-7 0,3-7 0,4-6 0,2-8 0,4-6 0,3-7 0,3-6 0,2-4 0,-1-2 0,-3 2 0,-5 5 0,-7 8 0,-5 7 0,-5 5 0,-2-1 0,0-1 0,0-4 0,-4 2 0,-5 5 0,-4 9 0,-3 10 0,0 5 0,-2 4 0,-3 2 0,0 3 0,2 5 0,4 4 0,5 4 0,2 2 0,4 4 0,1 4 0,0 1 0,0 5 0,0 1 0,0 5 0,1 4 0,-1 1 0,3 2 0,0-2 0,0-5 0,0-6 0,0-7 0,0-5 0,2-3 0,2-2 0,4-2 0,4-2 0,2-1 0,5-3 0,2-2 0,5-3 0,3-3 0,2 0 0,1 0 0,5 0 0,0 0 0,-1-2 0,-4-3 0,-5-5 0,-2-4 0,-4-4 0,-1 0 0,-2-3 0,-1-2 0,0 2 0,-1-1 0,1-3 0,0-3 0,0-5 0,1-2 0,-3-3 0,-3 0 0,-6-3 0,-4 1 0,-2 1 0,0 1 0,-3 2 0,-6-2 0,-7 1 0,-4 2 0,0 7 0,4 9 0,5 7 0,4 8 0,2 3 0,3 8 0,4 7 0,2 5 0,5 12 0,10 9 0,11 13 0,11 14 0,5-1 0,-5-7 0,-8-12 0,-10-15 0,-7-12 0,-5-6 0,-6-10 0,-5-6 0,-3-6 0,-2-7 0,-5-5 0,-3-5 0,-1-4 0,-2-4 0,1 0 0,0-2 0,1 2 0,-1 1 0,2-1 0,1 0 0,2 0 0,2 1 0,1 2 0,3 2 0,2 1 0,2 1 0,0 0 0,0-1 0,0 0 0,0 1 0,0 1 0,0 3 0,0 5 0,0 3 0,0 4 0,1 1 0,3 1 0,3 2 0,2 3 0,1 1 0,1 2 0,-2 0 0,-1 0 0,0-1 0,-1-4 0,-1-1 0,3-4 0,3 0 0,7 1 0,6-1 0,6 1 0,0 2 0,-7 1 0,-7 2 0,-7 2 0,-5-2 0,-4-2 0,-1 0 0,0-2 0,0 2 0,0 4 0,0 1 0,-3 4 0,3 0 0,-4 1 0,4-1 0,0-1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D2A3A4-D2F0-422F-9EBD-F9DBC8F3BE6C}" type="datetimeFigureOut">
              <a:rPr lang="en-GB" smtClean="0"/>
              <a:t>29/11/2024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F53BE1-8D15-4889-9188-A0D299CDBAF4}" type="slidenum">
              <a:rPr lang="en-GB" smtClean="0"/>
              <a:t>‹#›</a:t>
            </a:fld>
            <a:endParaRPr lang="en-GB"/>
          </a:p>
        </p:txBody>
      </p:sp>
    </p:spTree>
    <p:extLst>
      <p:ext uri="{BB962C8B-B14F-4D97-AF65-F5344CB8AC3E}">
        <p14:creationId xmlns:p14="http://schemas.microsoft.com/office/powerpoint/2010/main" val="2108661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B0A8B3-C442-45AD-94BB-FEF2DA07CFF6}"/>
              </a:ext>
            </a:extLst>
          </p:cNvPr>
          <p:cNvSpPr>
            <a:spLocks noGrp="1" noChangeArrowheads="1"/>
          </p:cNvSpPr>
          <p:nvPr>
            <p:ph type="sldNum" sz="quarter" idx="5"/>
          </p:nvPr>
        </p:nvSpPr>
        <p:spPr>
          <a:ln/>
        </p:spPr>
        <p:txBody>
          <a:bodyPr/>
          <a:lstStyle/>
          <a:p>
            <a:fld id="{2D90DF3C-69B5-478E-B899-C853434C258F}" type="slidenum">
              <a:rPr lang="en-US" altLang="tr-TR"/>
              <a:pPr/>
              <a:t>2</a:t>
            </a:fld>
            <a:endParaRPr lang="en-US" altLang="tr-TR"/>
          </a:p>
        </p:txBody>
      </p:sp>
      <p:sp>
        <p:nvSpPr>
          <p:cNvPr id="30722" name="Rectangle 2">
            <a:extLst>
              <a:ext uri="{FF2B5EF4-FFF2-40B4-BE49-F238E27FC236}">
                <a16:creationId xmlns:a16="http://schemas.microsoft.com/office/drawing/2014/main" id="{98151F8D-358F-4369-B0E4-FD0F43BF2B7F}"/>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24948D04-9CA7-4A59-B1DB-6A79D8498F1C}"/>
              </a:ext>
            </a:extLst>
          </p:cNvPr>
          <p:cNvSpPr>
            <a:spLocks noGrp="1" noChangeArrowheads="1"/>
          </p:cNvSpPr>
          <p:nvPr>
            <p:ph type="body" idx="1"/>
          </p:nvPr>
        </p:nvSpPr>
        <p:spPr>
          <a:xfrm>
            <a:off x="914400" y="4343400"/>
            <a:ext cx="5029200" cy="4102100"/>
          </a:xfrm>
        </p:spPr>
        <p:txBody>
          <a:bodyPr/>
          <a:lstStyle/>
          <a:p>
            <a:r>
              <a:rPr lang="en-US" altLang="tr-TR" dirty="0"/>
              <a:t>All three sisters published novels in 1847. WH and AG together in set.</a:t>
            </a:r>
          </a:p>
          <a:p>
            <a:r>
              <a:rPr lang="en-US" altLang="tr-TR" dirty="0"/>
              <a:t>Charlotte's: "The Professor" was rejected for publication at that time. But Jane Eyre was published shortly thereafter in same year.</a:t>
            </a:r>
          </a:p>
          <a:p>
            <a:endParaRPr lang="en-US" altLang="tr-TR" dirty="0"/>
          </a:p>
          <a:p>
            <a:r>
              <a:rPr lang="en-US" altLang="tr-TR" dirty="0"/>
              <a:t>male pseudonyms: </a:t>
            </a:r>
            <a:r>
              <a:rPr lang="en-US" altLang="tr-TR" dirty="0" err="1"/>
              <a:t>Currer</a:t>
            </a:r>
            <a:r>
              <a:rPr lang="en-US" altLang="tr-TR" dirty="0"/>
              <a:t>, Ellis, and Acton Bell</a:t>
            </a:r>
          </a:p>
          <a:p>
            <a:endParaRPr lang="en-US" altLang="tr-TR" dirty="0"/>
          </a:p>
          <a:p>
            <a:r>
              <a:rPr lang="en-US" altLang="tr-TR" dirty="0"/>
              <a:t>Wuthering Heights--Emily's only novel</a:t>
            </a:r>
          </a:p>
          <a:p>
            <a:r>
              <a:rPr lang="en-US" altLang="tr-TR" dirty="0"/>
              <a:t>Anne:  Agnes Grey - a governess’s life; The Tenant of Wildfell Hall a girl’s marriage to a rake.</a:t>
            </a:r>
          </a:p>
          <a:p>
            <a:endParaRPr lang="en-US" altLang="tr-TR" dirty="0"/>
          </a:p>
          <a:p>
            <a:r>
              <a:rPr lang="en-US" altLang="tr-TR" dirty="0"/>
              <a:t>Charlotte published the most: Shirley, Villette, The Professor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itchFamily="34" charset="-128"/>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2400">
                <a:solidFill>
                  <a:schemeClr val="tx1"/>
                </a:solidFill>
                <a:latin typeface="Arial" pitchFamily="34" charset="0"/>
                <a:ea typeface="ＭＳ Ｐゴシック" pitchFamily="34" charset="-128"/>
              </a:defRPr>
            </a:lvl1pPr>
            <a:lvl2pPr marL="742950" indent="-285750" algn="l" eaLnBrk="0" hangingPunct="0">
              <a:defRPr sz="2400">
                <a:solidFill>
                  <a:schemeClr val="tx1"/>
                </a:solidFill>
                <a:latin typeface="Arial" pitchFamily="34" charset="0"/>
                <a:ea typeface="ＭＳ Ｐゴシック" pitchFamily="34" charset="-128"/>
              </a:defRPr>
            </a:lvl2pPr>
            <a:lvl3pPr marL="1143000" indent="-228600" algn="l" eaLnBrk="0" hangingPunct="0">
              <a:defRPr sz="2400">
                <a:solidFill>
                  <a:schemeClr val="tx1"/>
                </a:solidFill>
                <a:latin typeface="Arial" pitchFamily="34" charset="0"/>
                <a:ea typeface="ＭＳ Ｐゴシック" pitchFamily="34" charset="-128"/>
              </a:defRPr>
            </a:lvl3pPr>
            <a:lvl4pPr marL="1600200" indent="-228600" algn="l" eaLnBrk="0" hangingPunct="0">
              <a:defRPr sz="2400">
                <a:solidFill>
                  <a:schemeClr val="tx1"/>
                </a:solidFill>
                <a:latin typeface="Arial" pitchFamily="34" charset="0"/>
                <a:ea typeface="ＭＳ Ｐゴシック" pitchFamily="34" charset="-128"/>
              </a:defRPr>
            </a:lvl4pPr>
            <a:lvl5pPr marL="2057400" indent="-228600" algn="l"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CC9705B-C3A3-46E4-A7CB-F3B6C847ECA5}" type="slidenum">
              <a:rPr lang="en-US" altLang="en-US" sz="1200">
                <a:latin typeface="Calibri" pitchFamily="34" charset="0"/>
              </a:rPr>
              <a:pPr algn="r" eaLnBrk="1" hangingPunct="1"/>
              <a:t>7</a:t>
            </a:fld>
            <a:endParaRPr lang="en-US" altLang="en-US" sz="1200" dirty="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2400">
                <a:solidFill>
                  <a:schemeClr val="tx1"/>
                </a:solidFill>
                <a:latin typeface="Arial" pitchFamily="34" charset="0"/>
                <a:ea typeface="ＭＳ Ｐゴシック" pitchFamily="34" charset="-128"/>
              </a:defRPr>
            </a:lvl1pPr>
            <a:lvl2pPr marL="742950" indent="-285750" algn="l" eaLnBrk="0" hangingPunct="0">
              <a:defRPr sz="2400">
                <a:solidFill>
                  <a:schemeClr val="tx1"/>
                </a:solidFill>
                <a:latin typeface="Arial" pitchFamily="34" charset="0"/>
                <a:ea typeface="ＭＳ Ｐゴシック" pitchFamily="34" charset="-128"/>
              </a:defRPr>
            </a:lvl2pPr>
            <a:lvl3pPr marL="1143000" indent="-228600" algn="l" eaLnBrk="0" hangingPunct="0">
              <a:defRPr sz="2400">
                <a:solidFill>
                  <a:schemeClr val="tx1"/>
                </a:solidFill>
                <a:latin typeface="Arial" pitchFamily="34" charset="0"/>
                <a:ea typeface="ＭＳ Ｐゴシック" pitchFamily="34" charset="-128"/>
              </a:defRPr>
            </a:lvl3pPr>
            <a:lvl4pPr marL="1600200" indent="-228600" algn="l" eaLnBrk="0" hangingPunct="0">
              <a:defRPr sz="2400">
                <a:solidFill>
                  <a:schemeClr val="tx1"/>
                </a:solidFill>
                <a:latin typeface="Arial" pitchFamily="34" charset="0"/>
                <a:ea typeface="ＭＳ Ｐゴシック" pitchFamily="34" charset="-128"/>
              </a:defRPr>
            </a:lvl4pPr>
            <a:lvl5pPr marL="2057400" indent="-228600" algn="l"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36E9115-8FDA-44F3-90AE-955734D079D8}" type="slidenum">
              <a:rPr lang="en-US" altLang="en-US" sz="1200">
                <a:latin typeface="Calibri" pitchFamily="34" charset="0"/>
              </a:rPr>
              <a:pPr algn="r" eaLnBrk="1" hangingPunct="1"/>
              <a:t>18</a:t>
            </a:fld>
            <a:endParaRPr lang="en-US" altLang="en-US" sz="12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7DC8-B80E-4714-8FF3-FFED2275BF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373D0B-120D-4FC3-98FC-ACAC80E62B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945BD7-07EA-4993-8F5D-0C281E62AD87}"/>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6FDDB2E9-0FFC-425E-8BAD-AC84146204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4C1875-C0CF-4E5A-8BF6-85A9E68CF9F5}"/>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3344507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B006-C10E-4079-A5D9-6C3281EACA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1F6F95-E29C-4525-85FE-F7A83246F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520560-2F91-4446-B63D-77B5D56EED06}"/>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3F4890D8-ABDB-4040-B898-782099B0C3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221D7E-BD70-4C38-9D25-10A763621FA2}"/>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372860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9518-F142-4125-A3FC-AA5168BE4C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216D4FC-3F1F-420E-BF72-8C35E40977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CF40FF-6029-417F-BEDD-D82423BD43EF}"/>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E7CAC99D-855D-4A8F-9DB1-49EAABCB5B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EF1BEF-A74D-43E5-9855-8073367CE2F9}"/>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281101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2182-1BCA-4A0A-9DBB-AB28060BF8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09AA5D-7632-4BBA-AD1A-4BC679936F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6160AC0-8ED1-4FA2-99F8-3849CE2254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8B21FCA-D107-4423-AE18-BF4D50F97027}"/>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6" name="Footer Placeholder 5">
            <a:extLst>
              <a:ext uri="{FF2B5EF4-FFF2-40B4-BE49-F238E27FC236}">
                <a16:creationId xmlns:a16="http://schemas.microsoft.com/office/drawing/2014/main" id="{98C59FFC-C215-4CF2-B2B2-E2CE0A112E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663D6A-8428-4C3C-BF6C-C0A93B727FE0}"/>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106944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8574-519C-4722-B413-483A1101FA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B23423-DCE4-4F4C-B7A8-C45B825C2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2EAB1F-5DA9-45F9-B614-9239E1F9BD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304DC33-BE3E-432F-AEEA-DD1E43C028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6F591B-79B9-493B-8FC1-7CB0CEE04D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5055EC-5BEF-406C-87F0-60E1DD6C96D6}"/>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8" name="Footer Placeholder 7">
            <a:extLst>
              <a:ext uri="{FF2B5EF4-FFF2-40B4-BE49-F238E27FC236}">
                <a16:creationId xmlns:a16="http://schemas.microsoft.com/office/drawing/2014/main" id="{29D7C366-0406-4BA3-9EB7-40D6178045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DA4A73B-32A2-457D-9DB1-2A42FA6B6454}"/>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367529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2F74-90C4-4C8F-9C67-417B0D3A86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0521A2A-FFF9-42DE-B05F-006F967294A4}"/>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4" name="Footer Placeholder 3">
            <a:extLst>
              <a:ext uri="{FF2B5EF4-FFF2-40B4-BE49-F238E27FC236}">
                <a16:creationId xmlns:a16="http://schemas.microsoft.com/office/drawing/2014/main" id="{81310371-EBE5-485F-A45D-C91FF34F79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E3A195-37D8-4378-9DD0-1F3AC66C6FB3}"/>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3246759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190CC6-6F64-42AE-82B6-6EB5C06708AD}"/>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3" name="Footer Placeholder 2">
            <a:extLst>
              <a:ext uri="{FF2B5EF4-FFF2-40B4-BE49-F238E27FC236}">
                <a16:creationId xmlns:a16="http://schemas.microsoft.com/office/drawing/2014/main" id="{F8186CE0-AC08-462E-B3E1-E94F5E5CC9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F28E35C-37B1-4119-993A-D36943A0465E}"/>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1920757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541E-BE75-4211-8F34-57B0AD6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A1896A-8677-4388-B67D-6658C969E6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E07A61-9EF3-4563-9EE1-9E9885816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74B27-F121-458E-A876-81BAAD34C916}"/>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6" name="Footer Placeholder 5">
            <a:extLst>
              <a:ext uri="{FF2B5EF4-FFF2-40B4-BE49-F238E27FC236}">
                <a16:creationId xmlns:a16="http://schemas.microsoft.com/office/drawing/2014/main" id="{AEFA4E56-0DAB-41C6-8384-AEA9F5F2C2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358314-B987-49A7-BFFE-6E94429C8720}"/>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1113809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5528-9DCB-405A-B247-DBADC6A9A7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3A5A55E-4DE1-4EF1-8FE8-EDF5FF935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5A876B4-745A-49C8-998F-4BCFE66800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025A7D-704E-45F7-B8A5-3F67B0545A09}"/>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6" name="Footer Placeholder 5">
            <a:extLst>
              <a:ext uri="{FF2B5EF4-FFF2-40B4-BE49-F238E27FC236}">
                <a16:creationId xmlns:a16="http://schemas.microsoft.com/office/drawing/2014/main" id="{91AC2C69-5B7C-4B93-BBE1-40633F320F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06D09B-8B5D-4FCA-AE78-4AC06F42CDAC}"/>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173753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7A532-AFD0-43E2-84C2-E386E21CDB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67E17A-8941-4D7B-BAFD-EEEF0BE33E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524E5C-AADA-4FA8-A08C-3B23300CF9E1}"/>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34B85D8F-69C7-4B18-82CA-D4FA5874C4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BFCD93-D2A2-48C5-A582-081BD9D9DDE2}"/>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91961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6159C-491E-4BDD-B7A6-9C7A44B2EC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FA7CBA-6532-4565-A002-B5CFF9BC93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51FC50-D5A6-4702-93A4-114656B46ECF}"/>
              </a:ext>
            </a:extLst>
          </p:cNvPr>
          <p:cNvSpPr>
            <a:spLocks noGrp="1"/>
          </p:cNvSpPr>
          <p:nvPr>
            <p:ph type="dt" sz="half" idx="10"/>
          </p:nvPr>
        </p:nvSpPr>
        <p:spPr/>
        <p:txBody>
          <a:body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E702A64E-5BA1-49E7-9615-D2E49CE9E9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126C70-2AB5-40AB-B7E8-2DF3C22B5E40}"/>
              </a:ext>
            </a:extLst>
          </p:cNvPr>
          <p:cNvSpPr>
            <a:spLocks noGrp="1"/>
          </p:cNvSpPr>
          <p:nvPr>
            <p:ph type="sldNum" sz="quarter" idx="12"/>
          </p:nvPr>
        </p:nvSpPr>
        <p:spPr/>
        <p:txBody>
          <a:bodyPr/>
          <a:lstStyle/>
          <a:p>
            <a:fld id="{DEC5556A-C1FB-4718-A67D-6837A9B8DA9F}" type="slidenum">
              <a:rPr lang="en-GB" smtClean="0"/>
              <a:t>‹#›</a:t>
            </a:fld>
            <a:endParaRPr lang="en-GB"/>
          </a:p>
        </p:txBody>
      </p:sp>
    </p:spTree>
    <p:extLst>
      <p:ext uri="{BB962C8B-B14F-4D97-AF65-F5344CB8AC3E}">
        <p14:creationId xmlns:p14="http://schemas.microsoft.com/office/powerpoint/2010/main" val="1889582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697748-6979-486F-9C11-CAC88A7053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01B87E-83E7-4B4C-8907-E4C978082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E1E962-FEF4-4837-A650-11042A8CA8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F6FF9-B13D-4EAC-A036-A33B8DD3BA3E}" type="datetimeFigureOut">
              <a:rPr lang="en-GB" smtClean="0"/>
              <a:t>29/11/2024</a:t>
            </a:fld>
            <a:endParaRPr lang="en-GB"/>
          </a:p>
        </p:txBody>
      </p:sp>
      <p:sp>
        <p:nvSpPr>
          <p:cNvPr id="5" name="Footer Placeholder 4">
            <a:extLst>
              <a:ext uri="{FF2B5EF4-FFF2-40B4-BE49-F238E27FC236}">
                <a16:creationId xmlns:a16="http://schemas.microsoft.com/office/drawing/2014/main" id="{9C65E4D5-1438-4315-9F3C-ED61971412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2263E3D-B9E3-4C8A-92FD-03D0DA85B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C5556A-C1FB-4718-A67D-6837A9B8DA9F}" type="slidenum">
              <a:rPr lang="en-GB" smtClean="0"/>
              <a:t>‹#›</a:t>
            </a:fld>
            <a:endParaRPr lang="en-GB"/>
          </a:p>
        </p:txBody>
      </p:sp>
    </p:spTree>
    <p:extLst>
      <p:ext uri="{BB962C8B-B14F-4D97-AF65-F5344CB8AC3E}">
        <p14:creationId xmlns:p14="http://schemas.microsoft.com/office/powerpoint/2010/main" val="2265571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A4039-9A19-481C-8E75-F18E0EDF8BF4}"/>
              </a:ext>
            </a:extLst>
          </p:cNvPr>
          <p:cNvSpPr>
            <a:spLocks noGrp="1"/>
          </p:cNvSpPr>
          <p:nvPr>
            <p:ph type="ctrTitle"/>
          </p:nvPr>
        </p:nvSpPr>
        <p:spPr>
          <a:xfrm>
            <a:off x="643468" y="643467"/>
            <a:ext cx="4913270" cy="4567137"/>
          </a:xfrm>
        </p:spPr>
        <p:txBody>
          <a:bodyPr>
            <a:normAutofit/>
          </a:bodyPr>
          <a:lstStyle/>
          <a:p>
            <a:pPr algn="l"/>
            <a:r>
              <a:rPr lang="tr-TR" sz="4400" i="1" dirty="0" err="1"/>
              <a:t>Wuthering</a:t>
            </a:r>
            <a:r>
              <a:rPr lang="tr-TR" sz="4400" i="1" dirty="0"/>
              <a:t> </a:t>
            </a:r>
            <a:r>
              <a:rPr lang="tr-TR" sz="4400" i="1" dirty="0" err="1"/>
              <a:t>Heights</a:t>
            </a:r>
            <a:r>
              <a:rPr lang="tr-TR" sz="4400" i="1" dirty="0"/>
              <a:t>  </a:t>
            </a:r>
            <a:r>
              <a:rPr lang="tr-TR" sz="4400" dirty="0"/>
              <a:t>(1847) </a:t>
            </a:r>
            <a:r>
              <a:rPr lang="tr-TR" sz="4400" dirty="0" err="1"/>
              <a:t>by</a:t>
            </a:r>
            <a:r>
              <a:rPr lang="tr-TR" sz="4400" dirty="0"/>
              <a:t> </a:t>
            </a:r>
            <a:r>
              <a:rPr lang="tr-TR" sz="4400" dirty="0" err="1"/>
              <a:t>Emily</a:t>
            </a:r>
            <a:r>
              <a:rPr lang="tr-TR" sz="4400" dirty="0"/>
              <a:t> </a:t>
            </a:r>
            <a:r>
              <a:rPr lang="tr-TR" sz="4400" dirty="0" err="1"/>
              <a:t>Bronte</a:t>
            </a:r>
            <a:endParaRPr lang="en-GB" sz="4400" dirty="0"/>
          </a:p>
        </p:txBody>
      </p:sp>
      <p:sp>
        <p:nvSpPr>
          <p:cNvPr id="3" name="Subtitle 2">
            <a:extLst>
              <a:ext uri="{FF2B5EF4-FFF2-40B4-BE49-F238E27FC236}">
                <a16:creationId xmlns:a16="http://schemas.microsoft.com/office/drawing/2014/main" id="{1F68A396-2C0F-45EB-9042-BA999CAE6B74}"/>
              </a:ext>
            </a:extLst>
          </p:cNvPr>
          <p:cNvSpPr>
            <a:spLocks noGrp="1"/>
          </p:cNvSpPr>
          <p:nvPr>
            <p:ph type="subTitle" idx="1"/>
          </p:nvPr>
        </p:nvSpPr>
        <p:spPr>
          <a:xfrm>
            <a:off x="643467" y="5277684"/>
            <a:ext cx="4620584" cy="775494"/>
          </a:xfrm>
        </p:spPr>
        <p:txBody>
          <a:bodyPr>
            <a:normAutofit/>
          </a:bodyPr>
          <a:lstStyle/>
          <a:p>
            <a:pPr algn="l"/>
            <a:r>
              <a:rPr lang="en-GB" sz="2000" dirty="0"/>
              <a:t>Week-9-10</a:t>
            </a:r>
          </a:p>
        </p:txBody>
      </p:sp>
      <p:pic>
        <p:nvPicPr>
          <p:cNvPr id="4" name="Picture 2" descr="EMILY BRONTE: 9788193387634 - AbeBooks">
            <a:extLst>
              <a:ext uri="{FF2B5EF4-FFF2-40B4-BE49-F238E27FC236}">
                <a16:creationId xmlns:a16="http://schemas.microsoft.com/office/drawing/2014/main" id="{5DEFB9FB-73B3-2DD3-2936-AF900C527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495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5" name="Sağ Ok 4">
            <a:extLst>
              <a:ext uri="{FF2B5EF4-FFF2-40B4-BE49-F238E27FC236}">
                <a16:creationId xmlns:a16="http://schemas.microsoft.com/office/drawing/2014/main" id="{A15132E0-7AA6-BBBB-360C-6E3E7C9B42C9}"/>
              </a:ext>
            </a:extLst>
          </p:cNvPr>
          <p:cNvSpPr/>
          <p:nvPr/>
        </p:nvSpPr>
        <p:spPr>
          <a:xfrm>
            <a:off x="640420" y="1249121"/>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2" descr="Karabük Üniversitesi - Vikipedi">
            <a:extLst>
              <a:ext uri="{FF2B5EF4-FFF2-40B4-BE49-F238E27FC236}">
                <a16:creationId xmlns:a16="http://schemas.microsoft.com/office/drawing/2014/main" id="{64C61B3D-92D5-77C0-7FD8-4F5E9D868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648" y="469318"/>
            <a:ext cx="911398" cy="671008"/>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A89F73E8-CA30-BD92-82A2-528739D83FBB}"/>
              </a:ext>
            </a:extLst>
          </p:cNvPr>
          <p:cNvSpPr txBox="1"/>
          <p:nvPr/>
        </p:nvSpPr>
        <p:spPr>
          <a:xfrm>
            <a:off x="371251" y="1314475"/>
            <a:ext cx="3584379" cy="369332"/>
          </a:xfrm>
          <a:prstGeom prst="rect">
            <a:avLst/>
          </a:prstGeom>
          <a:noFill/>
        </p:spPr>
        <p:txBody>
          <a:bodyPr wrap="none" rtlCol="0">
            <a:spAutoFit/>
          </a:bodyPr>
          <a:lstStyle/>
          <a:p>
            <a:r>
              <a:rPr lang="tr-TR" dirty="0" err="1"/>
              <a:t>Assist</a:t>
            </a:r>
            <a:r>
              <a:rPr lang="tr-TR" dirty="0"/>
              <a:t>. Prof. Dr. Pelin GÖLCÜK MİRZA</a:t>
            </a:r>
          </a:p>
        </p:txBody>
      </p:sp>
    </p:spTree>
    <p:extLst>
      <p:ext uri="{BB962C8B-B14F-4D97-AF65-F5344CB8AC3E}">
        <p14:creationId xmlns:p14="http://schemas.microsoft.com/office/powerpoint/2010/main" val="240479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Straight Connector 76">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2">
            <a:extLst>
              <a:ext uri="{FF2B5EF4-FFF2-40B4-BE49-F238E27FC236}">
                <a16:creationId xmlns:a16="http://schemas.microsoft.com/office/drawing/2014/main" id="{72E8C7A6-CEC4-4D0A-8089-3367B14D9D5A}"/>
              </a:ext>
            </a:extLst>
          </p:cNvPr>
          <p:cNvSpPr>
            <a:spLocks noGrp="1" noChangeArrowheads="1"/>
          </p:cNvSpPr>
          <p:nvPr>
            <p:ph type="title"/>
          </p:nvPr>
        </p:nvSpPr>
        <p:spPr>
          <a:xfrm>
            <a:off x="527538" y="4756638"/>
            <a:ext cx="11139854" cy="930447"/>
          </a:xfrm>
        </p:spPr>
        <p:txBody>
          <a:bodyPr vert="horz" lIns="91440" tIns="45720" rIns="91440" bIns="45720" rtlCol="0" anchor="b">
            <a:normAutofit/>
          </a:bodyPr>
          <a:lstStyle/>
          <a:p>
            <a:pPr algn="ctr"/>
            <a:r>
              <a:rPr lang="en-US" altLang="tr-TR" sz="3000" dirty="0" err="1">
                <a:solidFill>
                  <a:srgbClr val="FFFFFF"/>
                </a:solidFill>
              </a:rPr>
              <a:t>Currer</a:t>
            </a:r>
            <a:r>
              <a:rPr lang="en-US" altLang="tr-TR" sz="3000" dirty="0">
                <a:solidFill>
                  <a:srgbClr val="FFFFFF"/>
                </a:solidFill>
              </a:rPr>
              <a:t> Bell, Ellis Bell, and Acton Bell:</a:t>
            </a:r>
            <a:br>
              <a:rPr lang="en-US" altLang="tr-TR" sz="3000" dirty="0">
                <a:solidFill>
                  <a:srgbClr val="FFFFFF"/>
                </a:solidFill>
              </a:rPr>
            </a:br>
            <a:r>
              <a:rPr lang="en-US" altLang="tr-TR" sz="3000" dirty="0">
                <a:solidFill>
                  <a:srgbClr val="FFFFFF"/>
                </a:solidFill>
              </a:rPr>
              <a:t>Charlotte Brontë      Emily Brontë          Anne Brontë        </a:t>
            </a:r>
          </a:p>
        </p:txBody>
      </p:sp>
      <p:sp>
        <p:nvSpPr>
          <p:cNvPr id="10243" name="Rectangle 3">
            <a:extLst>
              <a:ext uri="{FF2B5EF4-FFF2-40B4-BE49-F238E27FC236}">
                <a16:creationId xmlns:a16="http://schemas.microsoft.com/office/drawing/2014/main" id="{2E18EB57-0D89-4AB3-95F2-9921BBB0BEC7}"/>
              </a:ext>
            </a:extLst>
          </p:cNvPr>
          <p:cNvSpPr>
            <a:spLocks noGrp="1" noChangeArrowheads="1"/>
          </p:cNvSpPr>
          <p:nvPr>
            <p:ph type="body" idx="1"/>
          </p:nvPr>
        </p:nvSpPr>
        <p:spPr>
          <a:xfrm>
            <a:off x="1339362" y="5815698"/>
            <a:ext cx="9144000" cy="420001"/>
          </a:xfrm>
        </p:spPr>
        <p:txBody>
          <a:bodyPr vert="horz" lIns="91440" tIns="45720" rIns="91440" bIns="45720" rtlCol="0">
            <a:normAutofit/>
          </a:bodyPr>
          <a:lstStyle/>
          <a:p>
            <a:pPr marL="0" indent="0" algn="ctr">
              <a:buNone/>
            </a:pPr>
            <a:r>
              <a:rPr lang="en-US" altLang="tr-TR" sz="2000" dirty="0">
                <a:solidFill>
                  <a:srgbClr val="E7E6E6"/>
                </a:solidFill>
              </a:rPr>
              <a:t>1847</a:t>
            </a:r>
          </a:p>
        </p:txBody>
      </p:sp>
      <p:pic>
        <p:nvPicPr>
          <p:cNvPr id="10245" name="Picture 5">
            <a:extLst>
              <a:ext uri="{FF2B5EF4-FFF2-40B4-BE49-F238E27FC236}">
                <a16:creationId xmlns:a16="http://schemas.microsoft.com/office/drawing/2014/main" id="{C634E5DB-D1EA-4546-AE72-005BE1EA85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8592" y="307731"/>
            <a:ext cx="2528505" cy="3997637"/>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248" name="Picture 8">
            <a:extLst>
              <a:ext uri="{FF2B5EF4-FFF2-40B4-BE49-F238E27FC236}">
                <a16:creationId xmlns:a16="http://schemas.microsoft.com/office/drawing/2014/main" id="{F258C7B9-BF43-497F-80F7-F34C29D879A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907194" y="330045"/>
            <a:ext cx="2508977" cy="3997637"/>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074" name="Picture 2" descr="Wuthering Heights (Penguin Classics): Emily Brontë, Prunella Scales, Samuel  West: 9780143058113: Amazon.com: Books">
            <a:extLst>
              <a:ext uri="{FF2B5EF4-FFF2-40B4-BE49-F238E27FC236}">
                <a16:creationId xmlns:a16="http://schemas.microsoft.com/office/drawing/2014/main" id="{C87BF7FB-F946-48E1-8C09-7F1C73FB80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1391" y="380198"/>
            <a:ext cx="3462472" cy="38386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7CD4C2-EA11-A5CA-AFE4-21376AF224D9}"/>
              </a:ext>
            </a:extLst>
          </p:cNvPr>
          <p:cNvSpPr>
            <a:spLocks noGrp="1"/>
          </p:cNvSpPr>
          <p:nvPr>
            <p:ph type="title"/>
          </p:nvPr>
        </p:nvSpPr>
        <p:spPr/>
        <p:txBody>
          <a:bodyPr/>
          <a:lstStyle/>
          <a:p>
            <a:r>
              <a:rPr lang="tr-TR" i="1" dirty="0" err="1"/>
              <a:t>Wuthering</a:t>
            </a:r>
            <a:r>
              <a:rPr lang="tr-TR" i="1" dirty="0"/>
              <a:t> </a:t>
            </a:r>
            <a:r>
              <a:rPr lang="tr-TR" i="1" dirty="0" err="1"/>
              <a:t>Heights</a:t>
            </a:r>
            <a:r>
              <a:rPr lang="tr-TR" i="1" dirty="0"/>
              <a:t> (1847)</a:t>
            </a:r>
          </a:p>
        </p:txBody>
      </p:sp>
      <p:sp>
        <p:nvSpPr>
          <p:cNvPr id="3" name="İçerik Yer Tutucusu 2">
            <a:extLst>
              <a:ext uri="{FF2B5EF4-FFF2-40B4-BE49-F238E27FC236}">
                <a16:creationId xmlns:a16="http://schemas.microsoft.com/office/drawing/2014/main" id="{97F20A7B-6E38-9C3D-AB4C-A4A7FDE5DBB9}"/>
              </a:ext>
            </a:extLst>
          </p:cNvPr>
          <p:cNvSpPr>
            <a:spLocks noGrp="1"/>
          </p:cNvSpPr>
          <p:nvPr>
            <p:ph idx="1"/>
          </p:nvPr>
        </p:nvSpPr>
        <p:spPr/>
        <p:txBody>
          <a:bodyPr>
            <a:normAutofit fontScale="85000" lnSpcReduction="20000"/>
          </a:bodyPr>
          <a:lstStyle/>
          <a:p>
            <a:r>
              <a:rPr lang="tr-TR" dirty="0" err="1"/>
              <a:t>It</a:t>
            </a:r>
            <a:r>
              <a:rPr lang="tr-TR" dirty="0"/>
              <a:t> </a:t>
            </a:r>
            <a:r>
              <a:rPr lang="tr-TR" dirty="0" err="1"/>
              <a:t>sets</a:t>
            </a:r>
            <a:r>
              <a:rPr lang="tr-TR" dirty="0"/>
              <a:t> in </a:t>
            </a:r>
            <a:r>
              <a:rPr lang="tr-TR" dirty="0" err="1"/>
              <a:t>the</a:t>
            </a:r>
            <a:r>
              <a:rPr lang="tr-TR" dirty="0"/>
              <a:t> </a:t>
            </a:r>
            <a:r>
              <a:rPr lang="tr-TR" dirty="0" err="1"/>
              <a:t>desolate</a:t>
            </a:r>
            <a:r>
              <a:rPr lang="tr-TR" dirty="0"/>
              <a:t> </a:t>
            </a:r>
            <a:r>
              <a:rPr lang="tr-TR" dirty="0" err="1"/>
              <a:t>moorlands</a:t>
            </a:r>
            <a:r>
              <a:rPr lang="tr-TR" dirty="0"/>
              <a:t> of </a:t>
            </a:r>
            <a:r>
              <a:rPr lang="tr-TR" dirty="0" err="1"/>
              <a:t>northern</a:t>
            </a:r>
            <a:r>
              <a:rPr lang="tr-TR" dirty="0"/>
              <a:t> </a:t>
            </a:r>
            <a:r>
              <a:rPr lang="tr-TR" dirty="0" err="1"/>
              <a:t>England</a:t>
            </a:r>
            <a:r>
              <a:rPr lang="tr-TR" dirty="0"/>
              <a:t> at </a:t>
            </a:r>
            <a:r>
              <a:rPr lang="tr-TR" dirty="0" err="1"/>
              <a:t>the</a:t>
            </a:r>
            <a:r>
              <a:rPr lang="tr-TR" dirty="0"/>
              <a:t> </a:t>
            </a:r>
            <a:r>
              <a:rPr lang="tr-TR" dirty="0" err="1"/>
              <a:t>end</a:t>
            </a:r>
            <a:r>
              <a:rPr lang="tr-TR" dirty="0"/>
              <a:t> of </a:t>
            </a:r>
            <a:r>
              <a:rPr lang="tr-TR" dirty="0" err="1"/>
              <a:t>the</a:t>
            </a:r>
            <a:r>
              <a:rPr lang="tr-TR" dirty="0"/>
              <a:t> </a:t>
            </a:r>
            <a:r>
              <a:rPr lang="tr-TR" dirty="0" err="1"/>
              <a:t>eighteenth</a:t>
            </a:r>
            <a:r>
              <a:rPr lang="tr-TR" dirty="0"/>
              <a:t> </a:t>
            </a:r>
            <a:r>
              <a:rPr lang="tr-TR" dirty="0" err="1"/>
              <a:t>century</a:t>
            </a:r>
            <a:r>
              <a:rPr lang="tr-TR" dirty="0"/>
              <a:t>. </a:t>
            </a:r>
          </a:p>
          <a:p>
            <a:r>
              <a:rPr lang="tr-TR" dirty="0" err="1"/>
              <a:t>Covering</a:t>
            </a:r>
            <a:r>
              <a:rPr lang="tr-TR" dirty="0"/>
              <a:t> a </a:t>
            </a:r>
            <a:r>
              <a:rPr lang="tr-TR" dirty="0" err="1"/>
              <a:t>period</a:t>
            </a:r>
            <a:r>
              <a:rPr lang="tr-TR" dirty="0"/>
              <a:t> of </a:t>
            </a:r>
            <a:r>
              <a:rPr lang="tr-TR" dirty="0" err="1"/>
              <a:t>about</a:t>
            </a:r>
            <a:r>
              <a:rPr lang="tr-TR" dirty="0"/>
              <a:t> </a:t>
            </a:r>
            <a:r>
              <a:rPr lang="tr-TR" dirty="0" err="1"/>
              <a:t>forty</a:t>
            </a:r>
            <a:r>
              <a:rPr lang="tr-TR" dirty="0"/>
              <a:t> </a:t>
            </a:r>
            <a:r>
              <a:rPr lang="tr-TR" dirty="0" err="1"/>
              <a:t>years</a:t>
            </a:r>
            <a:r>
              <a:rPr lang="tr-TR" dirty="0"/>
              <a:t>, </a:t>
            </a:r>
            <a:r>
              <a:rPr lang="tr-TR" dirty="0" err="1"/>
              <a:t>the</a:t>
            </a:r>
            <a:r>
              <a:rPr lang="tr-TR" dirty="0"/>
              <a:t> </a:t>
            </a:r>
            <a:r>
              <a:rPr lang="tr-TR" dirty="0" err="1"/>
              <a:t>novel</a:t>
            </a:r>
            <a:r>
              <a:rPr lang="tr-TR" dirty="0"/>
              <a:t> </a:t>
            </a:r>
            <a:r>
              <a:rPr lang="tr-TR" dirty="0" err="1"/>
              <a:t>reflects</a:t>
            </a:r>
            <a:r>
              <a:rPr lang="tr-TR" dirty="0"/>
              <a:t> </a:t>
            </a:r>
            <a:r>
              <a:rPr lang="tr-TR" dirty="0" err="1"/>
              <a:t>the</a:t>
            </a:r>
            <a:r>
              <a:rPr lang="tr-TR" dirty="0"/>
              <a:t> </a:t>
            </a:r>
            <a:r>
              <a:rPr lang="tr-TR" dirty="0" err="1"/>
              <a:t>fiery</a:t>
            </a:r>
            <a:r>
              <a:rPr lang="tr-TR" dirty="0"/>
              <a:t> </a:t>
            </a:r>
            <a:r>
              <a:rPr lang="tr-TR" dirty="0" err="1"/>
              <a:t>and</a:t>
            </a:r>
            <a:r>
              <a:rPr lang="tr-TR" dirty="0"/>
              <a:t> </a:t>
            </a:r>
            <a:r>
              <a:rPr lang="tr-TR" dirty="0" err="1"/>
              <a:t>cursed</a:t>
            </a:r>
            <a:r>
              <a:rPr lang="tr-TR" dirty="0"/>
              <a:t> </a:t>
            </a:r>
            <a:r>
              <a:rPr lang="tr-TR" dirty="0" err="1"/>
              <a:t>loves</a:t>
            </a:r>
            <a:r>
              <a:rPr lang="tr-TR" dirty="0"/>
              <a:t> of </a:t>
            </a:r>
            <a:r>
              <a:rPr lang="tr-TR" dirty="0" err="1"/>
              <a:t>the</a:t>
            </a:r>
            <a:r>
              <a:rPr lang="tr-TR" dirty="0"/>
              <a:t> </a:t>
            </a:r>
            <a:r>
              <a:rPr lang="tr-TR" dirty="0" err="1"/>
              <a:t>protagonists</a:t>
            </a:r>
            <a:r>
              <a:rPr lang="tr-TR" dirty="0"/>
              <a:t> of </a:t>
            </a:r>
            <a:r>
              <a:rPr lang="tr-TR" dirty="0" err="1"/>
              <a:t>the</a:t>
            </a:r>
            <a:r>
              <a:rPr lang="tr-TR" dirty="0"/>
              <a:t> </a:t>
            </a:r>
            <a:r>
              <a:rPr lang="tr-TR" dirty="0" err="1"/>
              <a:t>novel</a:t>
            </a:r>
            <a:r>
              <a:rPr lang="tr-TR" dirty="0"/>
              <a:t>, </a:t>
            </a:r>
            <a:r>
              <a:rPr lang="tr-TR" dirty="0" err="1"/>
              <a:t>Heathcliff</a:t>
            </a:r>
            <a:r>
              <a:rPr lang="tr-TR" dirty="0"/>
              <a:t> </a:t>
            </a:r>
            <a:r>
              <a:rPr lang="tr-TR" dirty="0" err="1"/>
              <a:t>and</a:t>
            </a:r>
            <a:r>
              <a:rPr lang="tr-TR" dirty="0"/>
              <a:t> </a:t>
            </a:r>
            <a:r>
              <a:rPr lang="tr-TR" dirty="0" err="1"/>
              <a:t>Cathrine</a:t>
            </a:r>
            <a:r>
              <a:rPr lang="tr-TR" dirty="0"/>
              <a:t>.</a:t>
            </a:r>
          </a:p>
          <a:p>
            <a:r>
              <a:rPr lang="tr-TR" dirty="0" err="1"/>
              <a:t>It</a:t>
            </a:r>
            <a:r>
              <a:rPr lang="tr-TR" dirty="0"/>
              <a:t> is a </a:t>
            </a:r>
            <a:r>
              <a:rPr lang="tr-TR" b="1" dirty="0" err="1"/>
              <a:t>psychological</a:t>
            </a:r>
            <a:r>
              <a:rPr lang="tr-TR" b="1" dirty="0"/>
              <a:t> </a:t>
            </a:r>
            <a:r>
              <a:rPr lang="tr-TR" b="1" dirty="0" err="1"/>
              <a:t>study</a:t>
            </a:r>
            <a:r>
              <a:rPr lang="tr-TR" b="1" dirty="0"/>
              <a:t> </a:t>
            </a:r>
            <a:r>
              <a:rPr lang="tr-TR" dirty="0"/>
              <a:t>of a </a:t>
            </a:r>
            <a:r>
              <a:rPr lang="tr-TR" dirty="0" err="1"/>
              <a:t>tough</a:t>
            </a:r>
            <a:r>
              <a:rPr lang="tr-TR" dirty="0"/>
              <a:t> </a:t>
            </a:r>
            <a:r>
              <a:rPr lang="tr-TR" dirty="0" err="1"/>
              <a:t>man</a:t>
            </a:r>
            <a:r>
              <a:rPr lang="tr-TR" dirty="0"/>
              <a:t> </a:t>
            </a:r>
            <a:r>
              <a:rPr lang="tr-TR" dirty="0" err="1"/>
              <a:t>whose</a:t>
            </a:r>
            <a:r>
              <a:rPr lang="tr-TR" dirty="0"/>
              <a:t> </a:t>
            </a:r>
            <a:r>
              <a:rPr lang="tr-TR" dirty="0" err="1"/>
              <a:t>soul</a:t>
            </a:r>
            <a:r>
              <a:rPr lang="tr-TR" dirty="0"/>
              <a:t> is </a:t>
            </a:r>
            <a:r>
              <a:rPr lang="tr-TR" dirty="0" err="1"/>
              <a:t>torn</a:t>
            </a:r>
            <a:r>
              <a:rPr lang="tr-TR" dirty="0"/>
              <a:t> </a:t>
            </a:r>
            <a:r>
              <a:rPr lang="tr-TR" dirty="0" err="1"/>
              <a:t>between</a:t>
            </a:r>
            <a:r>
              <a:rPr lang="tr-TR" dirty="0"/>
              <a:t> </a:t>
            </a:r>
            <a:r>
              <a:rPr lang="tr-TR" dirty="0" err="1"/>
              <a:t>love</a:t>
            </a:r>
            <a:r>
              <a:rPr lang="tr-TR" dirty="0"/>
              <a:t> </a:t>
            </a:r>
            <a:r>
              <a:rPr lang="tr-TR" dirty="0" err="1"/>
              <a:t>and</a:t>
            </a:r>
            <a:r>
              <a:rPr lang="tr-TR" dirty="0"/>
              <a:t> </a:t>
            </a:r>
            <a:r>
              <a:rPr lang="tr-TR" dirty="0" err="1"/>
              <a:t>hate</a:t>
            </a:r>
            <a:r>
              <a:rPr lang="tr-TR" dirty="0"/>
              <a:t>. </a:t>
            </a:r>
          </a:p>
          <a:p>
            <a:r>
              <a:rPr lang="tr-TR" dirty="0" err="1"/>
              <a:t>Emiliy</a:t>
            </a:r>
            <a:r>
              <a:rPr lang="tr-TR" dirty="0"/>
              <a:t> </a:t>
            </a:r>
            <a:r>
              <a:rPr lang="tr-TR" dirty="0" err="1"/>
              <a:t>Bronte</a:t>
            </a:r>
            <a:r>
              <a:rPr lang="tr-TR" dirty="0"/>
              <a:t> </a:t>
            </a:r>
            <a:r>
              <a:rPr lang="tr-TR" dirty="0" err="1"/>
              <a:t>seems</a:t>
            </a:r>
            <a:r>
              <a:rPr lang="tr-TR" dirty="0"/>
              <a:t> </a:t>
            </a:r>
            <a:r>
              <a:rPr lang="tr-TR" dirty="0" err="1"/>
              <a:t>to</a:t>
            </a:r>
            <a:r>
              <a:rPr lang="tr-TR" dirty="0"/>
              <a:t> </a:t>
            </a:r>
            <a:r>
              <a:rPr lang="tr-TR" dirty="0" err="1"/>
              <a:t>giving</a:t>
            </a:r>
            <a:r>
              <a:rPr lang="tr-TR" dirty="0"/>
              <a:t> her </a:t>
            </a:r>
            <a:r>
              <a:rPr lang="tr-TR" dirty="0" err="1"/>
              <a:t>reigns</a:t>
            </a:r>
            <a:r>
              <a:rPr lang="tr-TR" dirty="0"/>
              <a:t> </a:t>
            </a:r>
            <a:r>
              <a:rPr lang="tr-TR" dirty="0" err="1"/>
              <a:t>to</a:t>
            </a:r>
            <a:r>
              <a:rPr lang="tr-TR" dirty="0"/>
              <a:t> her </a:t>
            </a:r>
            <a:r>
              <a:rPr lang="tr-TR" dirty="0" err="1"/>
              <a:t>fancy</a:t>
            </a:r>
            <a:r>
              <a:rPr lang="tr-TR" dirty="0"/>
              <a:t> </a:t>
            </a:r>
            <a:r>
              <a:rPr lang="tr-TR" dirty="0" err="1"/>
              <a:t>by</a:t>
            </a:r>
            <a:r>
              <a:rPr lang="tr-TR" dirty="0"/>
              <a:t> </a:t>
            </a:r>
            <a:r>
              <a:rPr lang="tr-TR" dirty="0" err="1"/>
              <a:t>presenting</a:t>
            </a:r>
            <a:r>
              <a:rPr lang="tr-TR" dirty="0"/>
              <a:t> </a:t>
            </a:r>
            <a:r>
              <a:rPr lang="tr-TR" dirty="0" err="1"/>
              <a:t>characters</a:t>
            </a:r>
            <a:r>
              <a:rPr lang="tr-TR" dirty="0"/>
              <a:t> as </a:t>
            </a:r>
            <a:r>
              <a:rPr lang="tr-TR" dirty="0" err="1"/>
              <a:t>attached</a:t>
            </a:r>
            <a:r>
              <a:rPr lang="tr-TR" dirty="0"/>
              <a:t> </a:t>
            </a:r>
            <a:r>
              <a:rPr lang="tr-TR" dirty="0" err="1"/>
              <a:t>to</a:t>
            </a:r>
            <a:r>
              <a:rPr lang="tr-TR" dirty="0"/>
              <a:t> </a:t>
            </a:r>
            <a:r>
              <a:rPr lang="tr-TR" dirty="0" err="1"/>
              <a:t>evil</a:t>
            </a:r>
            <a:r>
              <a:rPr lang="tr-TR" dirty="0"/>
              <a:t> </a:t>
            </a:r>
            <a:r>
              <a:rPr lang="tr-TR" dirty="0" err="1"/>
              <a:t>by</a:t>
            </a:r>
            <a:r>
              <a:rPr lang="tr-TR" dirty="0"/>
              <a:t> </a:t>
            </a:r>
            <a:r>
              <a:rPr lang="tr-TR" dirty="0" err="1"/>
              <a:t>supernatural</a:t>
            </a:r>
            <a:r>
              <a:rPr lang="tr-TR" dirty="0"/>
              <a:t> </a:t>
            </a:r>
            <a:r>
              <a:rPr lang="tr-TR" dirty="0" err="1"/>
              <a:t>influences</a:t>
            </a:r>
            <a:r>
              <a:rPr lang="tr-TR" dirty="0"/>
              <a:t>. (</a:t>
            </a:r>
            <a:r>
              <a:rPr lang="tr-TR" dirty="0" err="1"/>
              <a:t>evil</a:t>
            </a:r>
            <a:r>
              <a:rPr lang="tr-TR" dirty="0"/>
              <a:t> </a:t>
            </a:r>
            <a:r>
              <a:rPr lang="tr-TR" dirty="0" err="1"/>
              <a:t>impulses</a:t>
            </a:r>
            <a:r>
              <a:rPr lang="tr-TR" dirty="0"/>
              <a:t>)</a:t>
            </a:r>
          </a:p>
          <a:p>
            <a:r>
              <a:rPr lang="tr-TR" dirty="0" err="1"/>
              <a:t>Spiritual</a:t>
            </a:r>
            <a:r>
              <a:rPr lang="tr-TR" dirty="0"/>
              <a:t> </a:t>
            </a:r>
            <a:r>
              <a:rPr lang="tr-TR" dirty="0" err="1"/>
              <a:t>wickedness</a:t>
            </a:r>
            <a:r>
              <a:rPr lang="tr-TR" dirty="0"/>
              <a:t> </a:t>
            </a:r>
            <a:r>
              <a:rPr lang="tr-TR" dirty="0" err="1"/>
              <a:t>and</a:t>
            </a:r>
            <a:r>
              <a:rPr lang="tr-TR" dirty="0"/>
              <a:t> </a:t>
            </a:r>
            <a:r>
              <a:rPr lang="tr-TR" dirty="0" err="1"/>
              <a:t>animal</a:t>
            </a:r>
            <a:r>
              <a:rPr lang="tr-TR" dirty="0"/>
              <a:t> </a:t>
            </a:r>
            <a:r>
              <a:rPr lang="tr-TR" dirty="0" err="1"/>
              <a:t>ferocities</a:t>
            </a:r>
            <a:endParaRPr lang="tr-TR" dirty="0"/>
          </a:p>
          <a:p>
            <a:r>
              <a:rPr lang="tr-TR" dirty="0" err="1"/>
              <a:t>Realism</a:t>
            </a:r>
            <a:r>
              <a:rPr lang="tr-TR" dirty="0"/>
              <a:t>(</a:t>
            </a:r>
            <a:r>
              <a:rPr lang="tr-TR" dirty="0" err="1"/>
              <a:t>brutality</a:t>
            </a:r>
            <a:r>
              <a:rPr lang="tr-TR" dirty="0"/>
              <a:t> of </a:t>
            </a:r>
            <a:r>
              <a:rPr lang="tr-TR" dirty="0" err="1"/>
              <a:t>patriarchal</a:t>
            </a:r>
            <a:r>
              <a:rPr lang="tr-TR" dirty="0"/>
              <a:t> </a:t>
            </a:r>
            <a:r>
              <a:rPr lang="tr-TR" dirty="0" err="1"/>
              <a:t>power</a:t>
            </a:r>
            <a:r>
              <a:rPr lang="tr-TR" dirty="0"/>
              <a:t>, </a:t>
            </a:r>
            <a:r>
              <a:rPr lang="tr-TR" dirty="0" err="1"/>
              <a:t>subordination</a:t>
            </a:r>
            <a:r>
              <a:rPr lang="tr-TR" dirty="0"/>
              <a:t> of </a:t>
            </a:r>
            <a:r>
              <a:rPr lang="tr-TR" dirty="0" err="1"/>
              <a:t>women</a:t>
            </a:r>
            <a:r>
              <a:rPr lang="tr-TR" dirty="0"/>
              <a:t> </a:t>
            </a:r>
            <a:r>
              <a:rPr lang="tr-TR" dirty="0" err="1"/>
              <a:t>and</a:t>
            </a:r>
            <a:r>
              <a:rPr lang="tr-TR" dirty="0"/>
              <a:t> </a:t>
            </a:r>
            <a:r>
              <a:rPr lang="tr-TR" dirty="0" err="1"/>
              <a:t>children</a:t>
            </a:r>
            <a:r>
              <a:rPr lang="tr-TR" dirty="0"/>
              <a:t>, </a:t>
            </a:r>
            <a:r>
              <a:rPr lang="tr-TR" dirty="0" err="1"/>
              <a:t>injustices</a:t>
            </a:r>
            <a:r>
              <a:rPr lang="tr-TR" dirty="0"/>
              <a:t> of </a:t>
            </a:r>
            <a:r>
              <a:rPr lang="tr-TR" dirty="0" err="1"/>
              <a:t>inheritance</a:t>
            </a:r>
            <a:r>
              <a:rPr lang="tr-TR" dirty="0"/>
              <a:t> </a:t>
            </a:r>
            <a:r>
              <a:rPr lang="tr-TR" dirty="0" err="1"/>
              <a:t>law</a:t>
            </a:r>
            <a:r>
              <a:rPr lang="tr-TR" dirty="0"/>
              <a:t>, </a:t>
            </a:r>
            <a:r>
              <a:rPr lang="tr-TR" dirty="0" err="1"/>
              <a:t>racism</a:t>
            </a:r>
            <a:r>
              <a:rPr lang="tr-TR" dirty="0"/>
              <a:t>, </a:t>
            </a:r>
            <a:r>
              <a:rPr lang="tr-TR" dirty="0" err="1"/>
              <a:t>nonconfirmist</a:t>
            </a:r>
            <a:r>
              <a:rPr lang="tr-TR" dirty="0"/>
              <a:t> </a:t>
            </a:r>
            <a:r>
              <a:rPr lang="tr-TR" dirty="0" err="1"/>
              <a:t>religion</a:t>
            </a:r>
            <a:r>
              <a:rPr lang="tr-TR" dirty="0"/>
              <a:t>, </a:t>
            </a:r>
            <a:r>
              <a:rPr lang="tr-TR" dirty="0" err="1"/>
              <a:t>Romanticism</a:t>
            </a:r>
            <a:r>
              <a:rPr lang="tr-TR" dirty="0"/>
              <a:t> (</a:t>
            </a:r>
            <a:r>
              <a:rPr lang="tr-TR" dirty="0" err="1"/>
              <a:t>escape</a:t>
            </a:r>
            <a:r>
              <a:rPr lang="tr-TR" dirty="0"/>
              <a:t> </a:t>
            </a:r>
            <a:r>
              <a:rPr lang="tr-TR" dirty="0" err="1"/>
              <a:t>from</a:t>
            </a:r>
            <a:r>
              <a:rPr lang="tr-TR" dirty="0"/>
              <a:t> </a:t>
            </a:r>
            <a:r>
              <a:rPr lang="tr-TR" dirty="0" err="1"/>
              <a:t>culture</a:t>
            </a:r>
            <a:r>
              <a:rPr lang="tr-TR" dirty="0"/>
              <a:t> </a:t>
            </a:r>
            <a:r>
              <a:rPr lang="tr-TR" dirty="0" err="1"/>
              <a:t>into</a:t>
            </a:r>
            <a:r>
              <a:rPr lang="tr-TR" dirty="0"/>
              <a:t> a World </a:t>
            </a:r>
            <a:r>
              <a:rPr lang="tr-TR" dirty="0" err="1"/>
              <a:t>where</a:t>
            </a:r>
            <a:r>
              <a:rPr lang="tr-TR" dirty="0"/>
              <a:t> </a:t>
            </a:r>
            <a:r>
              <a:rPr lang="tr-TR" dirty="0" err="1"/>
              <a:t>nature</a:t>
            </a:r>
            <a:r>
              <a:rPr lang="tr-TR" dirty="0"/>
              <a:t> is </a:t>
            </a:r>
            <a:r>
              <a:rPr lang="tr-TR" dirty="0" err="1"/>
              <a:t>dark</a:t>
            </a:r>
            <a:r>
              <a:rPr lang="tr-TR" dirty="0"/>
              <a:t>, </a:t>
            </a:r>
            <a:r>
              <a:rPr lang="tr-TR" dirty="0" err="1"/>
              <a:t>terrible</a:t>
            </a:r>
            <a:r>
              <a:rPr lang="tr-TR" dirty="0"/>
              <a:t>, </a:t>
            </a:r>
            <a:r>
              <a:rPr lang="tr-TR" dirty="0" err="1"/>
              <a:t>and</a:t>
            </a:r>
            <a:r>
              <a:rPr lang="tr-TR" dirty="0"/>
              <a:t> </a:t>
            </a:r>
            <a:r>
              <a:rPr lang="tr-TR" dirty="0" err="1"/>
              <a:t>beautiful</a:t>
            </a:r>
            <a:r>
              <a:rPr lang="tr-TR" dirty="0"/>
              <a:t>, </a:t>
            </a:r>
            <a:r>
              <a:rPr lang="tr-TR" dirty="0" err="1"/>
              <a:t>where</a:t>
            </a:r>
            <a:r>
              <a:rPr lang="tr-TR" dirty="0"/>
              <a:t> </a:t>
            </a:r>
            <a:r>
              <a:rPr lang="tr-TR" dirty="0" err="1"/>
              <a:t>contradictions</a:t>
            </a:r>
            <a:r>
              <a:rPr lang="tr-TR" dirty="0"/>
              <a:t> </a:t>
            </a:r>
            <a:r>
              <a:rPr lang="tr-TR" dirty="0" err="1"/>
              <a:t>are</a:t>
            </a:r>
            <a:r>
              <a:rPr lang="tr-TR" dirty="0"/>
              <a:t> </a:t>
            </a:r>
            <a:r>
              <a:rPr lang="tr-TR" dirty="0" err="1"/>
              <a:t>to</a:t>
            </a:r>
            <a:r>
              <a:rPr lang="tr-TR" dirty="0"/>
              <a:t> be </a:t>
            </a:r>
            <a:r>
              <a:rPr lang="tr-TR" dirty="0" err="1"/>
              <a:t>resolved</a:t>
            </a:r>
            <a:r>
              <a:rPr lang="tr-TR" dirty="0"/>
              <a:t> </a:t>
            </a:r>
            <a:r>
              <a:rPr lang="tr-TR" dirty="0" err="1"/>
              <a:t>by</a:t>
            </a:r>
            <a:r>
              <a:rPr lang="tr-TR" dirty="0"/>
              <a:t> </a:t>
            </a:r>
            <a:r>
              <a:rPr lang="tr-TR" dirty="0" err="1"/>
              <a:t>death</a:t>
            </a:r>
            <a:r>
              <a:rPr lang="tr-TR" dirty="0"/>
              <a:t>), </a:t>
            </a:r>
            <a:r>
              <a:rPr lang="tr-TR" dirty="0" err="1"/>
              <a:t>Gothicism</a:t>
            </a:r>
            <a:endParaRPr lang="tr-TR" dirty="0"/>
          </a:p>
          <a:p>
            <a:endParaRPr lang="tr-TR" dirty="0"/>
          </a:p>
        </p:txBody>
      </p:sp>
    </p:spTree>
    <p:extLst>
      <p:ext uri="{BB962C8B-B14F-4D97-AF65-F5344CB8AC3E}">
        <p14:creationId xmlns:p14="http://schemas.microsoft.com/office/powerpoint/2010/main" val="3938682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09C9A-257F-9D4F-042E-A072666324C1}"/>
              </a:ext>
            </a:extLst>
          </p:cNvPr>
          <p:cNvSpPr>
            <a:spLocks noGrp="1"/>
          </p:cNvSpPr>
          <p:nvPr>
            <p:ph type="title"/>
          </p:nvPr>
        </p:nvSpPr>
        <p:spPr/>
        <p:txBody>
          <a:bodyPr/>
          <a:lstStyle/>
          <a:p>
            <a:r>
              <a:rPr lang="tr-TR" i="1" dirty="0" err="1"/>
              <a:t>Wuthering</a:t>
            </a:r>
            <a:r>
              <a:rPr lang="tr-TR" i="1" dirty="0"/>
              <a:t> </a:t>
            </a:r>
            <a:r>
              <a:rPr lang="tr-TR" i="1" dirty="0" err="1"/>
              <a:t>Heights</a:t>
            </a:r>
            <a:r>
              <a:rPr lang="tr-TR" i="1" dirty="0"/>
              <a:t> (1847)</a:t>
            </a:r>
            <a:endParaRPr lang="tr-TR" dirty="0"/>
          </a:p>
        </p:txBody>
      </p:sp>
      <p:sp>
        <p:nvSpPr>
          <p:cNvPr id="3" name="İçerik Yer Tutucusu 2">
            <a:extLst>
              <a:ext uri="{FF2B5EF4-FFF2-40B4-BE49-F238E27FC236}">
                <a16:creationId xmlns:a16="http://schemas.microsoft.com/office/drawing/2014/main" id="{C2887653-D917-1262-404F-D5DA6D8E5618}"/>
              </a:ext>
            </a:extLst>
          </p:cNvPr>
          <p:cNvSpPr>
            <a:spLocks noGrp="1"/>
          </p:cNvSpPr>
          <p:nvPr>
            <p:ph idx="1"/>
          </p:nvPr>
        </p:nvSpPr>
        <p:spPr/>
        <p:txBody>
          <a:bodyPr>
            <a:normAutofit fontScale="92500" lnSpcReduction="20000"/>
          </a:bodyPr>
          <a:lstStyle/>
          <a:p>
            <a:pPr marL="0" indent="0">
              <a:buNone/>
            </a:pPr>
            <a:r>
              <a:rPr lang="tr-TR" b="1" dirty="0" err="1"/>
              <a:t>Social</a:t>
            </a:r>
            <a:r>
              <a:rPr lang="tr-TR" b="1" dirty="0"/>
              <a:t> </a:t>
            </a:r>
            <a:r>
              <a:rPr lang="tr-TR" b="1" dirty="0" err="1"/>
              <a:t>Realism</a:t>
            </a:r>
            <a:endParaRPr lang="tr-TR" b="1" dirty="0"/>
          </a:p>
          <a:p>
            <a:pPr>
              <a:buFont typeface="Arial" panose="020B0604020202020204" pitchFamily="34" charset="0"/>
              <a:buChar char="•"/>
            </a:pPr>
            <a:r>
              <a:rPr lang="tr-TR" dirty="0"/>
              <a:t>Explores </a:t>
            </a:r>
            <a:r>
              <a:rPr lang="tr-TR" dirty="0" err="1"/>
              <a:t>the</a:t>
            </a:r>
            <a:r>
              <a:rPr lang="tr-TR" dirty="0"/>
              <a:t> </a:t>
            </a:r>
            <a:r>
              <a:rPr lang="tr-TR" dirty="0" err="1"/>
              <a:t>harsh</a:t>
            </a:r>
            <a:r>
              <a:rPr lang="tr-TR" dirty="0"/>
              <a:t> </a:t>
            </a:r>
            <a:r>
              <a:rPr lang="tr-TR" dirty="0" err="1"/>
              <a:t>realities</a:t>
            </a:r>
            <a:r>
              <a:rPr lang="tr-TR" dirty="0"/>
              <a:t> of </a:t>
            </a:r>
            <a:r>
              <a:rPr lang="tr-TR" dirty="0" err="1"/>
              <a:t>patriarchal</a:t>
            </a:r>
            <a:r>
              <a:rPr lang="tr-TR" dirty="0"/>
              <a:t> </a:t>
            </a:r>
            <a:r>
              <a:rPr lang="tr-TR" dirty="0" err="1"/>
              <a:t>power</a:t>
            </a:r>
            <a:r>
              <a:rPr lang="tr-TR" dirty="0"/>
              <a:t>, </a:t>
            </a:r>
            <a:r>
              <a:rPr lang="tr-TR" dirty="0" err="1"/>
              <a:t>highlighting</a:t>
            </a:r>
            <a:r>
              <a:rPr lang="tr-TR" dirty="0"/>
              <a:t> how </a:t>
            </a:r>
            <a:r>
              <a:rPr lang="tr-TR" dirty="0" err="1"/>
              <a:t>women</a:t>
            </a:r>
            <a:r>
              <a:rPr lang="tr-TR" dirty="0"/>
              <a:t> </a:t>
            </a:r>
            <a:r>
              <a:rPr lang="tr-TR" dirty="0" err="1"/>
              <a:t>and</a:t>
            </a:r>
            <a:r>
              <a:rPr lang="tr-TR" dirty="0"/>
              <a:t> </a:t>
            </a:r>
            <a:r>
              <a:rPr lang="tr-TR" dirty="0" err="1"/>
              <a:t>children</a:t>
            </a:r>
            <a:r>
              <a:rPr lang="tr-TR" dirty="0"/>
              <a:t> </a:t>
            </a:r>
            <a:r>
              <a:rPr lang="tr-TR" dirty="0" err="1"/>
              <a:t>are</a:t>
            </a:r>
            <a:r>
              <a:rPr lang="tr-TR" dirty="0"/>
              <a:t> </a:t>
            </a:r>
            <a:r>
              <a:rPr lang="tr-TR" dirty="0" err="1"/>
              <a:t>often</a:t>
            </a:r>
            <a:r>
              <a:rPr lang="tr-TR" dirty="0"/>
              <a:t> </a:t>
            </a:r>
            <a:r>
              <a:rPr lang="tr-TR" dirty="0" err="1"/>
              <a:t>subordinated</a:t>
            </a:r>
            <a:r>
              <a:rPr lang="tr-TR" dirty="0"/>
              <a:t> (</a:t>
            </a:r>
            <a:r>
              <a:rPr lang="tr-TR" dirty="0" err="1"/>
              <a:t>father</a:t>
            </a:r>
            <a:r>
              <a:rPr lang="tr-TR" dirty="0"/>
              <a:t> as an </a:t>
            </a:r>
            <a:r>
              <a:rPr lang="tr-TR" dirty="0" err="1"/>
              <a:t>oppressor</a:t>
            </a:r>
            <a:r>
              <a:rPr lang="tr-TR" dirty="0"/>
              <a:t> not a </a:t>
            </a:r>
            <a:r>
              <a:rPr lang="tr-TR" dirty="0" err="1"/>
              <a:t>friend</a:t>
            </a:r>
            <a:r>
              <a:rPr lang="tr-TR" dirty="0"/>
              <a:t>).</a:t>
            </a:r>
          </a:p>
          <a:p>
            <a:pPr>
              <a:buFont typeface="Arial" panose="020B0604020202020204" pitchFamily="34" charset="0"/>
              <a:buChar char="•"/>
            </a:pPr>
            <a:r>
              <a:rPr lang="tr-TR" dirty="0" err="1"/>
              <a:t>Satirizes</a:t>
            </a:r>
            <a:r>
              <a:rPr lang="tr-TR" dirty="0"/>
              <a:t> </a:t>
            </a:r>
            <a:r>
              <a:rPr lang="tr-TR" dirty="0" err="1"/>
              <a:t>the</a:t>
            </a:r>
            <a:r>
              <a:rPr lang="tr-TR" dirty="0"/>
              <a:t> </a:t>
            </a:r>
            <a:r>
              <a:rPr lang="tr-TR" dirty="0" err="1"/>
              <a:t>injustices</a:t>
            </a:r>
            <a:r>
              <a:rPr lang="tr-TR" dirty="0"/>
              <a:t> of </a:t>
            </a:r>
            <a:r>
              <a:rPr lang="tr-TR" dirty="0" err="1"/>
              <a:t>inheritance</a:t>
            </a:r>
            <a:r>
              <a:rPr lang="tr-TR" dirty="0"/>
              <a:t> </a:t>
            </a:r>
            <a:r>
              <a:rPr lang="tr-TR" dirty="0" err="1"/>
              <a:t>laws</a:t>
            </a:r>
            <a:r>
              <a:rPr lang="tr-TR" dirty="0"/>
              <a:t> </a:t>
            </a:r>
            <a:r>
              <a:rPr lang="tr-TR" dirty="0" err="1"/>
              <a:t>and</a:t>
            </a:r>
            <a:r>
              <a:rPr lang="tr-TR" dirty="0"/>
              <a:t> </a:t>
            </a:r>
            <a:r>
              <a:rPr lang="tr-TR" dirty="0" err="1"/>
              <a:t>their</a:t>
            </a:r>
            <a:r>
              <a:rPr lang="tr-TR" dirty="0"/>
              <a:t> </a:t>
            </a:r>
            <a:r>
              <a:rPr lang="tr-TR" dirty="0" err="1"/>
              <a:t>impact</a:t>
            </a:r>
            <a:r>
              <a:rPr lang="tr-TR" dirty="0"/>
              <a:t> on </a:t>
            </a:r>
            <a:r>
              <a:rPr lang="tr-TR" dirty="0" err="1"/>
              <a:t>characters</a:t>
            </a:r>
            <a:r>
              <a:rPr lang="tr-TR" dirty="0"/>
              <a:t>’ </a:t>
            </a:r>
            <a:r>
              <a:rPr lang="tr-TR" dirty="0" err="1"/>
              <a:t>destinies</a:t>
            </a:r>
            <a:r>
              <a:rPr lang="tr-TR" dirty="0"/>
              <a:t> </a:t>
            </a:r>
            <a:r>
              <a:rPr lang="tr-TR" dirty="0" err="1"/>
              <a:t>and</a:t>
            </a:r>
            <a:r>
              <a:rPr lang="tr-TR" dirty="0"/>
              <a:t> </a:t>
            </a:r>
            <a:r>
              <a:rPr lang="tr-TR" dirty="0" err="1"/>
              <a:t>family</a:t>
            </a:r>
            <a:r>
              <a:rPr lang="tr-TR" dirty="0"/>
              <a:t> </a:t>
            </a:r>
            <a:r>
              <a:rPr lang="tr-TR" dirty="0" err="1"/>
              <a:t>dynamics</a:t>
            </a:r>
            <a:r>
              <a:rPr lang="tr-TR" dirty="0"/>
              <a:t>.</a:t>
            </a:r>
          </a:p>
          <a:p>
            <a:pPr>
              <a:buFont typeface="Arial" panose="020B0604020202020204" pitchFamily="34" charset="0"/>
              <a:buChar char="•"/>
            </a:pPr>
            <a:r>
              <a:rPr lang="tr-TR" dirty="0" err="1"/>
              <a:t>Corruption</a:t>
            </a:r>
            <a:r>
              <a:rPr lang="tr-TR" dirty="0"/>
              <a:t> in </a:t>
            </a:r>
            <a:r>
              <a:rPr lang="tr-TR" dirty="0" err="1"/>
              <a:t>religion</a:t>
            </a:r>
            <a:r>
              <a:rPr lang="tr-TR" dirty="0"/>
              <a:t> (Joseph </a:t>
            </a:r>
            <a:r>
              <a:rPr lang="tr-TR" dirty="0" err="1"/>
              <a:t>who</a:t>
            </a:r>
            <a:r>
              <a:rPr lang="tr-TR" dirty="0"/>
              <a:t> «</a:t>
            </a:r>
            <a:r>
              <a:rPr lang="tr-TR" dirty="0" err="1"/>
              <a:t>ransacked</a:t>
            </a:r>
            <a:r>
              <a:rPr lang="tr-TR" dirty="0"/>
              <a:t> a </a:t>
            </a:r>
            <a:r>
              <a:rPr lang="tr-TR" dirty="0" err="1"/>
              <a:t>Bible</a:t>
            </a:r>
            <a:r>
              <a:rPr lang="tr-TR" dirty="0"/>
              <a:t> </a:t>
            </a:r>
            <a:r>
              <a:rPr lang="tr-TR" dirty="0" err="1"/>
              <a:t>to</a:t>
            </a:r>
            <a:r>
              <a:rPr lang="tr-TR" dirty="0"/>
              <a:t> </a:t>
            </a:r>
            <a:r>
              <a:rPr lang="tr-TR" dirty="0" err="1"/>
              <a:t>rake</a:t>
            </a:r>
            <a:r>
              <a:rPr lang="tr-TR" dirty="0"/>
              <a:t> </a:t>
            </a:r>
            <a:r>
              <a:rPr lang="tr-TR" dirty="0" err="1"/>
              <a:t>the</a:t>
            </a:r>
            <a:r>
              <a:rPr lang="tr-TR" dirty="0"/>
              <a:t> </a:t>
            </a:r>
            <a:r>
              <a:rPr lang="tr-TR" dirty="0" err="1"/>
              <a:t>promises</a:t>
            </a:r>
            <a:r>
              <a:rPr lang="tr-TR" dirty="0"/>
              <a:t> </a:t>
            </a:r>
            <a:r>
              <a:rPr lang="tr-TR" dirty="0" err="1"/>
              <a:t>to</a:t>
            </a:r>
            <a:r>
              <a:rPr lang="tr-TR" dirty="0"/>
              <a:t> </a:t>
            </a:r>
            <a:r>
              <a:rPr lang="tr-TR" dirty="0" err="1"/>
              <a:t>himself</a:t>
            </a:r>
            <a:r>
              <a:rPr lang="tr-TR" dirty="0"/>
              <a:t> </a:t>
            </a:r>
            <a:r>
              <a:rPr lang="tr-TR" dirty="0" err="1"/>
              <a:t>and</a:t>
            </a:r>
            <a:r>
              <a:rPr lang="tr-TR" dirty="0"/>
              <a:t> </a:t>
            </a:r>
            <a:r>
              <a:rPr lang="tr-TR" dirty="0" err="1"/>
              <a:t>fling</a:t>
            </a:r>
            <a:r>
              <a:rPr lang="tr-TR" dirty="0"/>
              <a:t> </a:t>
            </a:r>
            <a:r>
              <a:rPr lang="tr-TR" dirty="0" err="1"/>
              <a:t>the</a:t>
            </a:r>
            <a:r>
              <a:rPr lang="tr-TR" dirty="0"/>
              <a:t> </a:t>
            </a:r>
            <a:r>
              <a:rPr lang="tr-TR" dirty="0" err="1"/>
              <a:t>curses</a:t>
            </a:r>
            <a:r>
              <a:rPr lang="tr-TR" dirty="0"/>
              <a:t> on his </a:t>
            </a:r>
            <a:r>
              <a:rPr lang="tr-TR" dirty="0" err="1"/>
              <a:t>neighbours</a:t>
            </a:r>
            <a:r>
              <a:rPr lang="tr-TR" dirty="0"/>
              <a:t>. </a:t>
            </a:r>
            <a:r>
              <a:rPr lang="tr-TR" dirty="0" err="1"/>
              <a:t>By</a:t>
            </a:r>
            <a:r>
              <a:rPr lang="tr-TR" dirty="0"/>
              <a:t> his </a:t>
            </a:r>
            <a:r>
              <a:rPr lang="tr-TR" dirty="0" err="1"/>
              <a:t>knack</a:t>
            </a:r>
            <a:r>
              <a:rPr lang="tr-TR" dirty="0"/>
              <a:t> of </a:t>
            </a:r>
            <a:r>
              <a:rPr lang="tr-TR" dirty="0" err="1"/>
              <a:t>sermonising</a:t>
            </a:r>
            <a:r>
              <a:rPr lang="tr-TR" dirty="0"/>
              <a:t> </a:t>
            </a:r>
            <a:r>
              <a:rPr lang="tr-TR" dirty="0" err="1"/>
              <a:t>and</a:t>
            </a:r>
            <a:r>
              <a:rPr lang="tr-TR" dirty="0"/>
              <a:t> </a:t>
            </a:r>
            <a:r>
              <a:rPr lang="tr-TR" dirty="0" err="1"/>
              <a:t>pious</a:t>
            </a:r>
            <a:r>
              <a:rPr lang="tr-TR" dirty="0"/>
              <a:t> </a:t>
            </a:r>
            <a:r>
              <a:rPr lang="tr-TR" dirty="0" err="1"/>
              <a:t>discoursing</a:t>
            </a:r>
            <a:r>
              <a:rPr lang="tr-TR" dirty="0"/>
              <a:t>, he </a:t>
            </a:r>
            <a:r>
              <a:rPr lang="tr-TR" dirty="0" err="1"/>
              <a:t>contrived</a:t>
            </a:r>
            <a:r>
              <a:rPr lang="tr-TR" dirty="0"/>
              <a:t> </a:t>
            </a:r>
            <a:r>
              <a:rPr lang="tr-TR" dirty="0" err="1"/>
              <a:t>to</a:t>
            </a:r>
            <a:r>
              <a:rPr lang="tr-TR" dirty="0"/>
              <a:t> </a:t>
            </a:r>
            <a:r>
              <a:rPr lang="tr-TR" dirty="0" err="1"/>
              <a:t>make</a:t>
            </a:r>
            <a:r>
              <a:rPr lang="tr-TR" dirty="0"/>
              <a:t> a </a:t>
            </a:r>
            <a:r>
              <a:rPr lang="tr-TR" dirty="0" err="1"/>
              <a:t>great</a:t>
            </a:r>
            <a:r>
              <a:rPr lang="tr-TR" dirty="0"/>
              <a:t> </a:t>
            </a:r>
            <a:r>
              <a:rPr lang="tr-TR" dirty="0" err="1"/>
              <a:t>impression</a:t>
            </a:r>
            <a:r>
              <a:rPr lang="tr-TR" dirty="0"/>
              <a:t> on </a:t>
            </a:r>
            <a:r>
              <a:rPr lang="tr-TR" dirty="0" err="1"/>
              <a:t>Mr</a:t>
            </a:r>
            <a:r>
              <a:rPr lang="tr-TR" dirty="0"/>
              <a:t>. </a:t>
            </a:r>
            <a:r>
              <a:rPr lang="tr-TR" dirty="0" err="1"/>
              <a:t>Earnshaw</a:t>
            </a:r>
            <a:r>
              <a:rPr lang="tr-TR" dirty="0"/>
              <a:t>. P.28-29)</a:t>
            </a:r>
          </a:p>
          <a:p>
            <a:pPr>
              <a:buFont typeface="Arial" panose="020B0604020202020204" pitchFamily="34" charset="0"/>
              <a:buChar char="•"/>
            </a:pPr>
            <a:r>
              <a:rPr lang="tr-TR" dirty="0" err="1"/>
              <a:t>Addresses</a:t>
            </a:r>
            <a:r>
              <a:rPr lang="tr-TR" dirty="0"/>
              <a:t> </a:t>
            </a:r>
            <a:r>
              <a:rPr lang="tr-TR" dirty="0" err="1"/>
              <a:t>issues</a:t>
            </a:r>
            <a:r>
              <a:rPr lang="tr-TR" dirty="0"/>
              <a:t> of </a:t>
            </a:r>
            <a:r>
              <a:rPr lang="tr-TR" dirty="0" err="1"/>
              <a:t>racism</a:t>
            </a:r>
            <a:r>
              <a:rPr lang="tr-TR" dirty="0"/>
              <a:t> </a:t>
            </a:r>
            <a:r>
              <a:rPr lang="tr-TR" dirty="0" err="1"/>
              <a:t>and</a:t>
            </a:r>
            <a:r>
              <a:rPr lang="tr-TR" dirty="0"/>
              <a:t> </a:t>
            </a:r>
            <a:r>
              <a:rPr lang="tr-TR" dirty="0" err="1"/>
              <a:t>its</a:t>
            </a:r>
            <a:r>
              <a:rPr lang="tr-TR" dirty="0"/>
              <a:t> role in </a:t>
            </a:r>
            <a:r>
              <a:rPr lang="tr-TR" dirty="0" err="1"/>
              <a:t>social</a:t>
            </a:r>
            <a:r>
              <a:rPr lang="tr-TR" dirty="0"/>
              <a:t> </a:t>
            </a:r>
            <a:r>
              <a:rPr lang="tr-TR" dirty="0" err="1"/>
              <a:t>hierarchies</a:t>
            </a:r>
            <a:r>
              <a:rPr lang="tr-TR" dirty="0"/>
              <a:t>.</a:t>
            </a:r>
          </a:p>
          <a:p>
            <a:pPr>
              <a:buFont typeface="Arial" panose="020B0604020202020204" pitchFamily="34" charset="0"/>
              <a:buChar char="•"/>
            </a:pPr>
            <a:r>
              <a:rPr lang="tr-TR" dirty="0" err="1"/>
              <a:t>Portrays</a:t>
            </a:r>
            <a:r>
              <a:rPr lang="tr-TR" dirty="0"/>
              <a:t> </a:t>
            </a:r>
            <a:r>
              <a:rPr lang="tr-TR" dirty="0" err="1"/>
              <a:t>nonconformist</a:t>
            </a:r>
            <a:r>
              <a:rPr lang="tr-TR" dirty="0"/>
              <a:t> </a:t>
            </a:r>
            <a:r>
              <a:rPr lang="tr-TR" dirty="0" err="1"/>
              <a:t>religious</a:t>
            </a:r>
            <a:r>
              <a:rPr lang="tr-TR" dirty="0"/>
              <a:t> </a:t>
            </a:r>
            <a:r>
              <a:rPr lang="tr-TR" dirty="0" err="1"/>
              <a:t>practices</a:t>
            </a:r>
            <a:r>
              <a:rPr lang="tr-TR" dirty="0"/>
              <a:t> </a:t>
            </a:r>
            <a:r>
              <a:rPr lang="tr-TR" dirty="0" err="1"/>
              <a:t>and</a:t>
            </a:r>
            <a:r>
              <a:rPr lang="tr-TR" dirty="0"/>
              <a:t> </a:t>
            </a:r>
            <a:r>
              <a:rPr lang="tr-TR" dirty="0" err="1"/>
              <a:t>the</a:t>
            </a:r>
            <a:r>
              <a:rPr lang="tr-TR" dirty="0"/>
              <a:t> </a:t>
            </a:r>
            <a:r>
              <a:rPr lang="tr-TR" dirty="0" err="1"/>
              <a:t>challenges</a:t>
            </a:r>
            <a:r>
              <a:rPr lang="tr-TR" dirty="0"/>
              <a:t> they </a:t>
            </a:r>
            <a:r>
              <a:rPr lang="tr-TR" dirty="0" err="1"/>
              <a:t>face</a:t>
            </a:r>
            <a:r>
              <a:rPr lang="tr-TR" dirty="0"/>
              <a:t> </a:t>
            </a:r>
            <a:r>
              <a:rPr lang="tr-TR" dirty="0" err="1"/>
              <a:t>within</a:t>
            </a:r>
            <a:r>
              <a:rPr lang="tr-TR" dirty="0"/>
              <a:t> </a:t>
            </a:r>
            <a:r>
              <a:rPr lang="tr-TR" dirty="0" err="1"/>
              <a:t>society</a:t>
            </a:r>
            <a:r>
              <a:rPr lang="tr-TR" dirty="0"/>
              <a:t>.</a:t>
            </a:r>
          </a:p>
          <a:p>
            <a:endParaRPr lang="tr-TR" dirty="0"/>
          </a:p>
        </p:txBody>
      </p:sp>
    </p:spTree>
    <p:extLst>
      <p:ext uri="{BB962C8B-B14F-4D97-AF65-F5344CB8AC3E}">
        <p14:creationId xmlns:p14="http://schemas.microsoft.com/office/powerpoint/2010/main" val="1572232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5729EC-2584-7764-41FD-77E03B6BEA26}"/>
              </a:ext>
            </a:extLst>
          </p:cNvPr>
          <p:cNvSpPr>
            <a:spLocks noGrp="1"/>
          </p:cNvSpPr>
          <p:nvPr>
            <p:ph type="title"/>
          </p:nvPr>
        </p:nvSpPr>
        <p:spPr/>
        <p:txBody>
          <a:bodyPr/>
          <a:lstStyle/>
          <a:p>
            <a:r>
              <a:rPr lang="tr-TR" i="1" dirty="0" err="1"/>
              <a:t>Wuthering</a:t>
            </a:r>
            <a:r>
              <a:rPr lang="tr-TR" i="1" dirty="0"/>
              <a:t> </a:t>
            </a:r>
            <a:r>
              <a:rPr lang="tr-TR" i="1" dirty="0" err="1"/>
              <a:t>Heights</a:t>
            </a:r>
            <a:r>
              <a:rPr lang="tr-TR" i="1" dirty="0"/>
              <a:t> (1847)</a:t>
            </a:r>
            <a:endParaRPr lang="tr-TR" dirty="0"/>
          </a:p>
        </p:txBody>
      </p:sp>
      <p:sp>
        <p:nvSpPr>
          <p:cNvPr id="3" name="İçerik Yer Tutucusu 2">
            <a:extLst>
              <a:ext uri="{FF2B5EF4-FFF2-40B4-BE49-F238E27FC236}">
                <a16:creationId xmlns:a16="http://schemas.microsoft.com/office/drawing/2014/main" id="{F5B5897B-5B64-CC25-D6B4-6FC9FB05D272}"/>
              </a:ext>
            </a:extLst>
          </p:cNvPr>
          <p:cNvSpPr>
            <a:spLocks noGrp="1"/>
          </p:cNvSpPr>
          <p:nvPr>
            <p:ph idx="1"/>
          </p:nvPr>
        </p:nvSpPr>
        <p:spPr/>
        <p:txBody>
          <a:bodyPr/>
          <a:lstStyle/>
          <a:p>
            <a:pPr marL="0" indent="0">
              <a:buNone/>
            </a:pPr>
            <a:r>
              <a:rPr lang="tr-TR" b="1" dirty="0" err="1"/>
              <a:t>Romanticism</a:t>
            </a:r>
            <a:endParaRPr lang="tr-TR" b="1" dirty="0"/>
          </a:p>
          <a:p>
            <a:pPr>
              <a:buFont typeface="Arial" panose="020B0604020202020204" pitchFamily="34" charset="0"/>
              <a:buChar char="•"/>
            </a:pPr>
            <a:r>
              <a:rPr lang="tr-TR" dirty="0" err="1"/>
              <a:t>The</a:t>
            </a:r>
            <a:r>
              <a:rPr lang="tr-TR" dirty="0"/>
              <a:t> </a:t>
            </a:r>
            <a:r>
              <a:rPr lang="tr-TR" dirty="0" err="1"/>
              <a:t>novel</a:t>
            </a:r>
            <a:r>
              <a:rPr lang="tr-TR" dirty="0"/>
              <a:t> </a:t>
            </a:r>
            <a:r>
              <a:rPr lang="tr-TR" dirty="0" err="1"/>
              <a:t>depicts</a:t>
            </a:r>
            <a:r>
              <a:rPr lang="tr-TR" dirty="0"/>
              <a:t> an </a:t>
            </a:r>
            <a:r>
              <a:rPr lang="tr-TR" dirty="0" err="1"/>
              <a:t>escape</a:t>
            </a:r>
            <a:r>
              <a:rPr lang="tr-TR" dirty="0"/>
              <a:t> </a:t>
            </a:r>
            <a:r>
              <a:rPr lang="tr-TR" dirty="0" err="1"/>
              <a:t>from</a:t>
            </a:r>
            <a:r>
              <a:rPr lang="tr-TR" dirty="0"/>
              <a:t> </a:t>
            </a:r>
            <a:r>
              <a:rPr lang="tr-TR" dirty="0" err="1"/>
              <a:t>societal</a:t>
            </a:r>
            <a:r>
              <a:rPr lang="tr-TR" dirty="0"/>
              <a:t> </a:t>
            </a:r>
            <a:r>
              <a:rPr lang="tr-TR" dirty="0" err="1"/>
              <a:t>norms</a:t>
            </a:r>
            <a:r>
              <a:rPr lang="tr-TR" dirty="0"/>
              <a:t> </a:t>
            </a:r>
            <a:r>
              <a:rPr lang="tr-TR" dirty="0" err="1"/>
              <a:t>and</a:t>
            </a:r>
            <a:r>
              <a:rPr lang="tr-TR" dirty="0"/>
              <a:t> </a:t>
            </a:r>
            <a:r>
              <a:rPr lang="tr-TR" dirty="0" err="1"/>
              <a:t>culture</a:t>
            </a:r>
            <a:r>
              <a:rPr lang="tr-TR" dirty="0"/>
              <a:t> </a:t>
            </a:r>
            <a:r>
              <a:rPr lang="tr-TR" dirty="0" err="1"/>
              <a:t>into</a:t>
            </a:r>
            <a:r>
              <a:rPr lang="tr-TR" dirty="0"/>
              <a:t> a </a:t>
            </a:r>
            <a:r>
              <a:rPr lang="tr-TR" dirty="0" err="1"/>
              <a:t>natural</a:t>
            </a:r>
            <a:r>
              <a:rPr lang="tr-TR" dirty="0"/>
              <a:t> </a:t>
            </a:r>
            <a:r>
              <a:rPr lang="tr-TR" dirty="0" err="1"/>
              <a:t>world</a:t>
            </a:r>
            <a:r>
              <a:rPr lang="tr-TR" dirty="0"/>
              <a:t> </a:t>
            </a:r>
            <a:r>
              <a:rPr lang="tr-TR" dirty="0" err="1"/>
              <a:t>that</a:t>
            </a:r>
            <a:r>
              <a:rPr lang="tr-TR" dirty="0"/>
              <a:t> is </a:t>
            </a:r>
            <a:r>
              <a:rPr lang="tr-TR" dirty="0" err="1"/>
              <a:t>both</a:t>
            </a:r>
            <a:r>
              <a:rPr lang="tr-TR" dirty="0"/>
              <a:t> </a:t>
            </a:r>
            <a:r>
              <a:rPr lang="tr-TR" dirty="0" err="1"/>
              <a:t>awe-inspiring</a:t>
            </a:r>
            <a:r>
              <a:rPr lang="tr-TR" dirty="0"/>
              <a:t> </a:t>
            </a:r>
            <a:r>
              <a:rPr lang="tr-TR" dirty="0" err="1"/>
              <a:t>and</a:t>
            </a:r>
            <a:r>
              <a:rPr lang="tr-TR" dirty="0"/>
              <a:t> </a:t>
            </a:r>
            <a:r>
              <a:rPr lang="tr-TR" dirty="0" err="1"/>
              <a:t>terrifying</a:t>
            </a:r>
            <a:r>
              <a:rPr lang="tr-TR" dirty="0"/>
              <a:t> (</a:t>
            </a:r>
            <a:r>
              <a:rPr lang="tr-TR" dirty="0" err="1"/>
              <a:t>sublime</a:t>
            </a:r>
            <a:r>
              <a:rPr lang="tr-TR" dirty="0"/>
              <a:t>).</a:t>
            </a:r>
          </a:p>
          <a:p>
            <a:pPr>
              <a:buFont typeface="Arial" panose="020B0604020202020204" pitchFamily="34" charset="0"/>
              <a:buChar char="•"/>
            </a:pPr>
            <a:r>
              <a:rPr lang="tr-TR" dirty="0"/>
              <a:t>Nature is </a:t>
            </a:r>
            <a:r>
              <a:rPr lang="tr-TR" dirty="0" err="1"/>
              <a:t>portrayed</a:t>
            </a:r>
            <a:r>
              <a:rPr lang="tr-TR" dirty="0"/>
              <a:t> as a </a:t>
            </a:r>
            <a:r>
              <a:rPr lang="tr-TR" dirty="0" err="1"/>
              <a:t>place</a:t>
            </a:r>
            <a:r>
              <a:rPr lang="tr-TR" dirty="0"/>
              <a:t> of </a:t>
            </a:r>
            <a:r>
              <a:rPr lang="tr-TR" dirty="0" err="1"/>
              <a:t>beauty</a:t>
            </a:r>
            <a:r>
              <a:rPr lang="tr-TR" dirty="0"/>
              <a:t>, </a:t>
            </a:r>
            <a:r>
              <a:rPr lang="tr-TR" dirty="0" err="1"/>
              <a:t>danger</a:t>
            </a:r>
            <a:r>
              <a:rPr lang="tr-TR" dirty="0"/>
              <a:t>, </a:t>
            </a:r>
            <a:r>
              <a:rPr lang="tr-TR" dirty="0" err="1"/>
              <a:t>and</a:t>
            </a:r>
            <a:r>
              <a:rPr lang="tr-TR" dirty="0"/>
              <a:t> </a:t>
            </a:r>
            <a:r>
              <a:rPr lang="tr-TR" dirty="0" err="1"/>
              <a:t>contradictions</a:t>
            </a:r>
            <a:r>
              <a:rPr lang="tr-TR" dirty="0"/>
              <a:t>.</a:t>
            </a:r>
          </a:p>
          <a:p>
            <a:pPr>
              <a:buFont typeface="Arial" panose="020B0604020202020204" pitchFamily="34" charset="0"/>
              <a:buChar char="•"/>
            </a:pPr>
            <a:r>
              <a:rPr lang="tr-TR" dirty="0" err="1"/>
              <a:t>Contradictions</a:t>
            </a:r>
            <a:r>
              <a:rPr lang="tr-TR" dirty="0"/>
              <a:t> </a:t>
            </a:r>
            <a:r>
              <a:rPr lang="tr-TR" dirty="0" err="1"/>
              <a:t>and</a:t>
            </a:r>
            <a:r>
              <a:rPr lang="tr-TR" dirty="0"/>
              <a:t> </a:t>
            </a:r>
            <a:r>
              <a:rPr lang="tr-TR" dirty="0" err="1"/>
              <a:t>conflicts</a:t>
            </a:r>
            <a:r>
              <a:rPr lang="tr-TR" dirty="0"/>
              <a:t> </a:t>
            </a:r>
            <a:r>
              <a:rPr lang="tr-TR" dirty="0" err="1"/>
              <a:t>are</a:t>
            </a:r>
            <a:r>
              <a:rPr lang="tr-TR" dirty="0"/>
              <a:t> </a:t>
            </a:r>
            <a:r>
              <a:rPr lang="tr-TR" dirty="0" err="1"/>
              <a:t>often</a:t>
            </a:r>
            <a:r>
              <a:rPr lang="tr-TR" dirty="0"/>
              <a:t> </a:t>
            </a:r>
            <a:r>
              <a:rPr lang="tr-TR" dirty="0" err="1"/>
              <a:t>resolved</a:t>
            </a:r>
            <a:r>
              <a:rPr lang="tr-TR" dirty="0"/>
              <a:t> </a:t>
            </a:r>
            <a:r>
              <a:rPr lang="tr-TR" dirty="0" err="1"/>
              <a:t>through</a:t>
            </a:r>
            <a:r>
              <a:rPr lang="tr-TR" dirty="0"/>
              <a:t> </a:t>
            </a:r>
            <a:r>
              <a:rPr lang="tr-TR" dirty="0" err="1"/>
              <a:t>themes</a:t>
            </a:r>
            <a:r>
              <a:rPr lang="tr-TR" dirty="0"/>
              <a:t> of </a:t>
            </a:r>
            <a:r>
              <a:rPr lang="tr-TR" dirty="0" err="1"/>
              <a:t>death</a:t>
            </a:r>
            <a:r>
              <a:rPr lang="tr-TR" dirty="0"/>
              <a:t> </a:t>
            </a:r>
            <a:r>
              <a:rPr lang="tr-TR" dirty="0" err="1"/>
              <a:t>which</a:t>
            </a:r>
            <a:r>
              <a:rPr lang="tr-TR" dirty="0"/>
              <a:t> is </a:t>
            </a:r>
            <a:r>
              <a:rPr lang="tr-TR" dirty="0" err="1"/>
              <a:t>presented</a:t>
            </a:r>
            <a:r>
              <a:rPr lang="tr-TR" dirty="0"/>
              <a:t> as a </a:t>
            </a:r>
            <a:r>
              <a:rPr lang="tr-TR" dirty="0" err="1"/>
              <a:t>transformative</a:t>
            </a:r>
            <a:r>
              <a:rPr lang="tr-TR" dirty="0"/>
              <a:t> </a:t>
            </a:r>
            <a:r>
              <a:rPr lang="tr-TR" dirty="0" err="1"/>
              <a:t>or</a:t>
            </a:r>
            <a:r>
              <a:rPr lang="tr-TR" dirty="0"/>
              <a:t> </a:t>
            </a:r>
            <a:r>
              <a:rPr lang="tr-TR" dirty="0" err="1"/>
              <a:t>ultimate</a:t>
            </a:r>
            <a:r>
              <a:rPr lang="tr-TR" dirty="0"/>
              <a:t> </a:t>
            </a:r>
            <a:r>
              <a:rPr lang="tr-TR" dirty="0" err="1"/>
              <a:t>resolution</a:t>
            </a:r>
            <a:r>
              <a:rPr lang="tr-TR" dirty="0"/>
              <a:t>.</a:t>
            </a:r>
          </a:p>
          <a:p>
            <a:endParaRPr lang="tr-TR" dirty="0"/>
          </a:p>
        </p:txBody>
      </p:sp>
    </p:spTree>
    <p:extLst>
      <p:ext uri="{BB962C8B-B14F-4D97-AF65-F5344CB8AC3E}">
        <p14:creationId xmlns:p14="http://schemas.microsoft.com/office/powerpoint/2010/main" val="257850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4A0A4D-2BA9-A256-5F22-477845BA0CFB}"/>
              </a:ext>
            </a:extLst>
          </p:cNvPr>
          <p:cNvSpPr>
            <a:spLocks noGrp="1"/>
          </p:cNvSpPr>
          <p:nvPr>
            <p:ph type="title"/>
          </p:nvPr>
        </p:nvSpPr>
        <p:spPr/>
        <p:txBody>
          <a:bodyPr/>
          <a:lstStyle/>
          <a:p>
            <a:r>
              <a:rPr lang="tr-TR" i="1" dirty="0" err="1"/>
              <a:t>Wuthering</a:t>
            </a:r>
            <a:r>
              <a:rPr lang="tr-TR" i="1" dirty="0"/>
              <a:t> </a:t>
            </a:r>
            <a:r>
              <a:rPr lang="tr-TR" i="1" dirty="0" err="1"/>
              <a:t>Heights</a:t>
            </a:r>
            <a:r>
              <a:rPr lang="tr-TR" i="1" dirty="0"/>
              <a:t> (1847)</a:t>
            </a:r>
            <a:endParaRPr lang="tr-TR" dirty="0"/>
          </a:p>
        </p:txBody>
      </p:sp>
      <p:sp>
        <p:nvSpPr>
          <p:cNvPr id="3" name="İçerik Yer Tutucusu 2">
            <a:extLst>
              <a:ext uri="{FF2B5EF4-FFF2-40B4-BE49-F238E27FC236}">
                <a16:creationId xmlns:a16="http://schemas.microsoft.com/office/drawing/2014/main" id="{091BF08F-84C3-79EA-06AB-086A6BD96922}"/>
              </a:ext>
            </a:extLst>
          </p:cNvPr>
          <p:cNvSpPr>
            <a:spLocks noGrp="1"/>
          </p:cNvSpPr>
          <p:nvPr>
            <p:ph idx="1"/>
          </p:nvPr>
        </p:nvSpPr>
        <p:spPr/>
        <p:txBody>
          <a:bodyPr>
            <a:normAutofit fontScale="92500"/>
          </a:bodyPr>
          <a:lstStyle/>
          <a:p>
            <a:r>
              <a:rPr lang="tr-TR" b="1" dirty="0" err="1"/>
              <a:t>Gothicism</a:t>
            </a:r>
            <a:endParaRPr lang="tr-TR" b="1" dirty="0"/>
          </a:p>
          <a:p>
            <a:pPr>
              <a:buFont typeface="Arial" panose="020B0604020202020204" pitchFamily="34" charset="0"/>
              <a:buChar char="•"/>
            </a:pPr>
            <a:r>
              <a:rPr lang="tr-TR" dirty="0" err="1"/>
              <a:t>The</a:t>
            </a:r>
            <a:r>
              <a:rPr lang="tr-TR" dirty="0"/>
              <a:t> </a:t>
            </a:r>
            <a:r>
              <a:rPr lang="tr-TR" dirty="0" err="1"/>
              <a:t>novel</a:t>
            </a:r>
            <a:r>
              <a:rPr lang="tr-TR" dirty="0"/>
              <a:t> </a:t>
            </a:r>
            <a:r>
              <a:rPr lang="tr-TR" dirty="0" err="1"/>
              <a:t>makes</a:t>
            </a:r>
            <a:r>
              <a:rPr lang="tr-TR" dirty="0"/>
              <a:t> </a:t>
            </a:r>
            <a:r>
              <a:rPr lang="tr-TR" dirty="0" err="1"/>
              <a:t>use</a:t>
            </a:r>
            <a:r>
              <a:rPr lang="tr-TR" dirty="0"/>
              <a:t> of </a:t>
            </a:r>
            <a:r>
              <a:rPr lang="tr-TR" dirty="0" err="1"/>
              <a:t>supernatural</a:t>
            </a:r>
            <a:r>
              <a:rPr lang="tr-TR" dirty="0"/>
              <a:t> </a:t>
            </a:r>
            <a:r>
              <a:rPr lang="tr-TR" dirty="0" err="1"/>
              <a:t>elements</a:t>
            </a:r>
            <a:r>
              <a:rPr lang="tr-TR" dirty="0"/>
              <a:t> </a:t>
            </a:r>
            <a:r>
              <a:rPr lang="tr-TR" dirty="0" err="1"/>
              <a:t>like</a:t>
            </a:r>
            <a:r>
              <a:rPr lang="tr-TR" dirty="0"/>
              <a:t> </a:t>
            </a:r>
            <a:r>
              <a:rPr lang="tr-TR" dirty="0" err="1"/>
              <a:t>ghosts</a:t>
            </a:r>
            <a:r>
              <a:rPr lang="tr-TR" dirty="0"/>
              <a:t> </a:t>
            </a:r>
            <a:r>
              <a:rPr lang="tr-TR" dirty="0" err="1"/>
              <a:t>and</a:t>
            </a:r>
            <a:r>
              <a:rPr lang="tr-TR" dirty="0"/>
              <a:t> </a:t>
            </a:r>
            <a:r>
              <a:rPr lang="tr-TR" dirty="0" err="1"/>
              <a:t>haunting</a:t>
            </a:r>
            <a:r>
              <a:rPr lang="tr-TR" dirty="0"/>
              <a:t> </a:t>
            </a:r>
            <a:r>
              <a:rPr lang="tr-TR" dirty="0" err="1"/>
              <a:t>presences</a:t>
            </a:r>
            <a:r>
              <a:rPr lang="tr-TR" dirty="0"/>
              <a:t>.</a:t>
            </a:r>
          </a:p>
          <a:p>
            <a:pPr>
              <a:buFont typeface="Arial" panose="020B0604020202020204" pitchFamily="34" charset="0"/>
              <a:buChar char="•"/>
            </a:pPr>
            <a:r>
              <a:rPr lang="tr-TR" dirty="0" err="1"/>
              <a:t>It</a:t>
            </a:r>
            <a:r>
              <a:rPr lang="tr-TR" dirty="0"/>
              <a:t> </a:t>
            </a:r>
            <a:r>
              <a:rPr lang="tr-TR" dirty="0" err="1"/>
              <a:t>presents</a:t>
            </a:r>
            <a:r>
              <a:rPr lang="tr-TR" dirty="0"/>
              <a:t> </a:t>
            </a:r>
            <a:r>
              <a:rPr lang="tr-TR" dirty="0" err="1"/>
              <a:t>violence</a:t>
            </a:r>
            <a:r>
              <a:rPr lang="tr-TR" dirty="0"/>
              <a:t>, </a:t>
            </a:r>
            <a:r>
              <a:rPr lang="tr-TR" dirty="0" err="1"/>
              <a:t>bullying</a:t>
            </a:r>
            <a:r>
              <a:rPr lang="tr-TR" dirty="0"/>
              <a:t>, </a:t>
            </a:r>
            <a:r>
              <a:rPr lang="tr-TR" dirty="0" err="1"/>
              <a:t>and</a:t>
            </a:r>
            <a:r>
              <a:rPr lang="tr-TR" dirty="0"/>
              <a:t> </a:t>
            </a:r>
            <a:r>
              <a:rPr lang="tr-TR" dirty="0" err="1"/>
              <a:t>child</a:t>
            </a:r>
            <a:r>
              <a:rPr lang="tr-TR" dirty="0"/>
              <a:t> </a:t>
            </a:r>
            <a:r>
              <a:rPr lang="tr-TR" dirty="0" err="1"/>
              <a:t>abuse</a:t>
            </a:r>
            <a:r>
              <a:rPr lang="tr-TR" dirty="0"/>
              <a:t> as </a:t>
            </a:r>
            <a:r>
              <a:rPr lang="tr-TR" dirty="0" err="1"/>
              <a:t>part</a:t>
            </a:r>
            <a:r>
              <a:rPr lang="tr-TR" dirty="0"/>
              <a:t> of </a:t>
            </a:r>
            <a:r>
              <a:rPr lang="tr-TR" dirty="0" err="1"/>
              <a:t>its</a:t>
            </a:r>
            <a:r>
              <a:rPr lang="tr-TR" dirty="0"/>
              <a:t> </a:t>
            </a:r>
            <a:r>
              <a:rPr lang="tr-TR" dirty="0" err="1"/>
              <a:t>dark</a:t>
            </a:r>
            <a:r>
              <a:rPr lang="tr-TR" dirty="0"/>
              <a:t> </a:t>
            </a:r>
            <a:r>
              <a:rPr lang="tr-TR" dirty="0" err="1"/>
              <a:t>themes</a:t>
            </a:r>
            <a:r>
              <a:rPr lang="tr-TR" dirty="0"/>
              <a:t>.</a:t>
            </a:r>
          </a:p>
          <a:p>
            <a:pPr>
              <a:buFont typeface="Arial" panose="020B0604020202020204" pitchFamily="34" charset="0"/>
              <a:buChar char="•"/>
            </a:pPr>
            <a:r>
              <a:rPr lang="tr-TR" dirty="0" err="1"/>
              <a:t>Emphasizes</a:t>
            </a:r>
            <a:r>
              <a:rPr lang="tr-TR" dirty="0"/>
              <a:t> </a:t>
            </a:r>
            <a:r>
              <a:rPr lang="tr-TR" dirty="0" err="1"/>
              <a:t>moorland</a:t>
            </a:r>
            <a:r>
              <a:rPr lang="tr-TR" dirty="0"/>
              <a:t> </a:t>
            </a:r>
            <a:r>
              <a:rPr lang="tr-TR" dirty="0" err="1"/>
              <a:t>settings</a:t>
            </a:r>
            <a:r>
              <a:rPr lang="tr-TR" dirty="0"/>
              <a:t>, </a:t>
            </a:r>
            <a:r>
              <a:rPr lang="tr-TR" dirty="0" err="1"/>
              <a:t>storms</a:t>
            </a:r>
            <a:r>
              <a:rPr lang="tr-TR" dirty="0"/>
              <a:t>, </a:t>
            </a:r>
            <a:r>
              <a:rPr lang="tr-TR" dirty="0" err="1"/>
              <a:t>and</a:t>
            </a:r>
            <a:r>
              <a:rPr lang="tr-TR" dirty="0"/>
              <a:t> </a:t>
            </a:r>
            <a:r>
              <a:rPr lang="tr-TR" dirty="0" err="1"/>
              <a:t>winds</a:t>
            </a:r>
            <a:r>
              <a:rPr lang="tr-TR" dirty="0"/>
              <a:t> </a:t>
            </a:r>
            <a:r>
              <a:rPr lang="tr-TR" dirty="0" err="1"/>
              <a:t>to</a:t>
            </a:r>
            <a:r>
              <a:rPr lang="tr-TR" dirty="0"/>
              <a:t> </a:t>
            </a:r>
            <a:r>
              <a:rPr lang="tr-TR" dirty="0" err="1"/>
              <a:t>create</a:t>
            </a:r>
            <a:r>
              <a:rPr lang="tr-TR" dirty="0"/>
              <a:t> a </a:t>
            </a:r>
            <a:r>
              <a:rPr lang="tr-TR" dirty="0" err="1"/>
              <a:t>gloomy</a:t>
            </a:r>
            <a:r>
              <a:rPr lang="tr-TR" dirty="0"/>
              <a:t>, </a:t>
            </a:r>
            <a:r>
              <a:rPr lang="tr-TR" dirty="0" err="1"/>
              <a:t>eerie</a:t>
            </a:r>
            <a:r>
              <a:rPr lang="tr-TR" dirty="0"/>
              <a:t> </a:t>
            </a:r>
            <a:r>
              <a:rPr lang="tr-TR" dirty="0" err="1"/>
              <a:t>atmosphere</a:t>
            </a:r>
            <a:r>
              <a:rPr lang="tr-TR" dirty="0"/>
              <a:t>.</a:t>
            </a:r>
          </a:p>
          <a:p>
            <a:pPr>
              <a:buFont typeface="Arial" panose="020B0604020202020204" pitchFamily="34" charset="0"/>
              <a:buChar char="•"/>
            </a:pPr>
            <a:r>
              <a:rPr lang="tr-TR" dirty="0"/>
              <a:t>Explores </a:t>
            </a:r>
            <a:r>
              <a:rPr lang="tr-TR" dirty="0" err="1"/>
              <a:t>morbid</a:t>
            </a:r>
            <a:r>
              <a:rPr lang="tr-TR" dirty="0"/>
              <a:t> </a:t>
            </a:r>
            <a:r>
              <a:rPr lang="tr-TR" dirty="0" err="1"/>
              <a:t>themes</a:t>
            </a:r>
            <a:r>
              <a:rPr lang="tr-TR" dirty="0"/>
              <a:t> </a:t>
            </a:r>
            <a:r>
              <a:rPr lang="tr-TR" dirty="0" err="1"/>
              <a:t>such</a:t>
            </a:r>
            <a:r>
              <a:rPr lang="tr-TR" dirty="0"/>
              <a:t> as </a:t>
            </a:r>
            <a:r>
              <a:rPr lang="tr-TR" dirty="0" err="1"/>
              <a:t>necrophilia</a:t>
            </a:r>
            <a:r>
              <a:rPr lang="tr-TR" dirty="0"/>
              <a:t> </a:t>
            </a:r>
            <a:r>
              <a:rPr lang="tr-TR" dirty="0" err="1"/>
              <a:t>to</a:t>
            </a:r>
            <a:r>
              <a:rPr lang="tr-TR" dirty="0"/>
              <a:t> </a:t>
            </a:r>
            <a:r>
              <a:rPr lang="tr-TR" dirty="0" err="1"/>
              <a:t>shock</a:t>
            </a:r>
            <a:r>
              <a:rPr lang="tr-TR" dirty="0"/>
              <a:t> </a:t>
            </a:r>
            <a:r>
              <a:rPr lang="tr-TR" dirty="0" err="1"/>
              <a:t>and</a:t>
            </a:r>
            <a:r>
              <a:rPr lang="tr-TR" dirty="0"/>
              <a:t> provoke </a:t>
            </a:r>
            <a:r>
              <a:rPr lang="tr-TR" dirty="0" err="1"/>
              <a:t>deep</a:t>
            </a:r>
            <a:r>
              <a:rPr lang="tr-TR" dirty="0"/>
              <a:t> </a:t>
            </a:r>
            <a:r>
              <a:rPr lang="tr-TR" dirty="0" err="1"/>
              <a:t>emotions</a:t>
            </a:r>
            <a:r>
              <a:rPr lang="tr-TR" dirty="0"/>
              <a:t> in </a:t>
            </a:r>
            <a:r>
              <a:rPr lang="tr-TR" dirty="0" err="1"/>
              <a:t>reader</a:t>
            </a:r>
            <a:r>
              <a:rPr lang="tr-TR" dirty="0"/>
              <a:t>.</a:t>
            </a:r>
          </a:p>
          <a:p>
            <a:pPr>
              <a:buFont typeface="Arial" panose="020B0604020202020204" pitchFamily="34" charset="0"/>
              <a:buChar char="•"/>
            </a:pPr>
            <a:r>
              <a:rPr lang="tr-TR" dirty="0" err="1"/>
              <a:t>Wuthering</a:t>
            </a:r>
            <a:r>
              <a:rPr lang="tr-TR" dirty="0"/>
              <a:t> </a:t>
            </a:r>
            <a:r>
              <a:rPr lang="tr-TR" dirty="0" err="1"/>
              <a:t>Heights</a:t>
            </a:r>
            <a:r>
              <a:rPr lang="tr-TR" dirty="0"/>
              <a:t>  is </a:t>
            </a:r>
            <a:r>
              <a:rPr lang="tr-TR" dirty="0" err="1"/>
              <a:t>also</a:t>
            </a:r>
            <a:r>
              <a:rPr lang="tr-TR" dirty="0"/>
              <a:t> an </a:t>
            </a:r>
            <a:r>
              <a:rPr lang="tr-TR" dirty="0" err="1"/>
              <a:t>stereotypical</a:t>
            </a:r>
            <a:r>
              <a:rPr lang="tr-TR" dirty="0"/>
              <a:t> </a:t>
            </a:r>
            <a:r>
              <a:rPr lang="tr-TR" dirty="0" err="1"/>
              <a:t>Gothic</a:t>
            </a:r>
            <a:r>
              <a:rPr lang="tr-TR" dirty="0"/>
              <a:t> </a:t>
            </a:r>
            <a:r>
              <a:rPr lang="tr-TR" dirty="0" err="1"/>
              <a:t>setting</a:t>
            </a:r>
            <a:r>
              <a:rPr lang="tr-TR" dirty="0"/>
              <a:t> </a:t>
            </a:r>
            <a:r>
              <a:rPr lang="tr-TR" dirty="0" err="1"/>
              <a:t>with</a:t>
            </a:r>
            <a:r>
              <a:rPr lang="tr-TR" dirty="0"/>
              <a:t> </a:t>
            </a:r>
            <a:r>
              <a:rPr lang="tr-TR" dirty="0" err="1"/>
              <a:t>its</a:t>
            </a:r>
            <a:r>
              <a:rPr lang="tr-TR" dirty="0"/>
              <a:t> </a:t>
            </a:r>
            <a:r>
              <a:rPr lang="tr-TR" dirty="0" err="1"/>
              <a:t>desolate</a:t>
            </a:r>
            <a:r>
              <a:rPr lang="tr-TR" dirty="0"/>
              <a:t>, </a:t>
            </a:r>
            <a:r>
              <a:rPr lang="tr-TR" dirty="0" err="1"/>
              <a:t>stormy</a:t>
            </a:r>
            <a:r>
              <a:rPr lang="tr-TR" dirty="0"/>
              <a:t> </a:t>
            </a:r>
            <a:r>
              <a:rPr lang="tr-TR" dirty="0" err="1"/>
              <a:t>moorlands</a:t>
            </a:r>
            <a:r>
              <a:rPr lang="tr-TR" dirty="0"/>
              <a:t>.</a:t>
            </a:r>
          </a:p>
          <a:p>
            <a:endParaRPr lang="tr-TR" dirty="0"/>
          </a:p>
        </p:txBody>
      </p:sp>
    </p:spTree>
    <p:extLst>
      <p:ext uri="{BB962C8B-B14F-4D97-AF65-F5344CB8AC3E}">
        <p14:creationId xmlns:p14="http://schemas.microsoft.com/office/powerpoint/2010/main" val="860632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defRPr/>
            </a:pPr>
            <a:r>
              <a:rPr lang="tr-TR" sz="4000" dirty="0" err="1">
                <a:solidFill>
                  <a:srgbClr val="FFFFFF"/>
                </a:solidFill>
                <a:latin typeface="FrankRuehl" panose="020E0503060101010101" pitchFamily="34" charset="-79"/>
                <a:cs typeface="FrankRuehl" panose="020E0503060101010101" pitchFamily="34" charset="-79"/>
              </a:rPr>
              <a:t>Responses</a:t>
            </a:r>
            <a:r>
              <a:rPr lang="tr-TR" sz="4000" dirty="0">
                <a:solidFill>
                  <a:srgbClr val="FFFFFF"/>
                </a:solidFill>
                <a:latin typeface="FrankRuehl" panose="020E0503060101010101" pitchFamily="34" charset="-79"/>
                <a:cs typeface="FrankRuehl" panose="020E0503060101010101" pitchFamily="34" charset="-79"/>
              </a:rPr>
              <a:t> </a:t>
            </a:r>
            <a:r>
              <a:rPr lang="tr-TR" sz="4000" dirty="0" err="1">
                <a:solidFill>
                  <a:srgbClr val="FFFFFF"/>
                </a:solidFill>
                <a:latin typeface="FrankRuehl" panose="020E0503060101010101" pitchFamily="34" charset="-79"/>
                <a:cs typeface="FrankRuehl" panose="020E0503060101010101" pitchFamily="34" charset="-79"/>
              </a:rPr>
              <a:t>to</a:t>
            </a:r>
            <a:r>
              <a:rPr lang="tr-TR" sz="4000" dirty="0">
                <a:solidFill>
                  <a:srgbClr val="FFFFFF"/>
                </a:solidFill>
                <a:latin typeface="FrankRuehl" panose="020E0503060101010101" pitchFamily="34" charset="-79"/>
                <a:cs typeface="FrankRuehl" panose="020E0503060101010101" pitchFamily="34" charset="-79"/>
              </a:rPr>
              <a:t> </a:t>
            </a:r>
            <a:r>
              <a:rPr lang="tr-TR" sz="4000" dirty="0" err="1">
                <a:solidFill>
                  <a:srgbClr val="FFFFFF"/>
                </a:solidFill>
                <a:latin typeface="FrankRuehl" panose="020E0503060101010101" pitchFamily="34" charset="-79"/>
                <a:cs typeface="FrankRuehl" panose="020E0503060101010101" pitchFamily="34" charset="-79"/>
              </a:rPr>
              <a:t>the</a:t>
            </a:r>
            <a:r>
              <a:rPr lang="tr-TR" sz="4000" dirty="0">
                <a:solidFill>
                  <a:srgbClr val="FFFFFF"/>
                </a:solidFill>
                <a:latin typeface="FrankRuehl" panose="020E0503060101010101" pitchFamily="34" charset="-79"/>
                <a:cs typeface="FrankRuehl" panose="020E0503060101010101" pitchFamily="34" charset="-79"/>
              </a:rPr>
              <a:t> </a:t>
            </a:r>
            <a:r>
              <a:rPr lang="tr-TR" sz="4000" dirty="0" err="1">
                <a:solidFill>
                  <a:srgbClr val="FFFFFF"/>
                </a:solidFill>
                <a:latin typeface="FrankRuehl" panose="020E0503060101010101" pitchFamily="34" charset="-79"/>
                <a:cs typeface="FrankRuehl" panose="020E0503060101010101" pitchFamily="34" charset="-79"/>
              </a:rPr>
              <a:t>novel</a:t>
            </a:r>
            <a:r>
              <a:rPr lang="tr-TR" sz="4000" dirty="0">
                <a:solidFill>
                  <a:srgbClr val="FFFFFF"/>
                </a:solidFill>
                <a:latin typeface="FrankRuehl" panose="020E0503060101010101" pitchFamily="34" charset="-79"/>
                <a:cs typeface="FrankRuehl" panose="020E0503060101010101" pitchFamily="34" charset="-79"/>
              </a:rPr>
              <a:t> at </a:t>
            </a:r>
            <a:r>
              <a:rPr lang="tr-TR" sz="4000" dirty="0" err="1">
                <a:solidFill>
                  <a:srgbClr val="FFFFFF"/>
                </a:solidFill>
                <a:latin typeface="FrankRuehl" panose="020E0503060101010101" pitchFamily="34" charset="-79"/>
                <a:cs typeface="FrankRuehl" panose="020E0503060101010101" pitchFamily="34" charset="-79"/>
              </a:rPr>
              <a:t>its</a:t>
            </a:r>
            <a:r>
              <a:rPr lang="tr-TR" sz="4000" dirty="0">
                <a:solidFill>
                  <a:srgbClr val="FFFFFF"/>
                </a:solidFill>
                <a:latin typeface="FrankRuehl" panose="020E0503060101010101" pitchFamily="34" charset="-79"/>
                <a:cs typeface="FrankRuehl" panose="020E0503060101010101" pitchFamily="34" charset="-79"/>
              </a:rPr>
              <a:t> time</a:t>
            </a:r>
            <a:endParaRPr lang="en-US" sz="4000" dirty="0">
              <a:solidFill>
                <a:srgbClr val="FFFFFF"/>
              </a:solidFill>
              <a:latin typeface="FrankRuehl" panose="020E0503060101010101" pitchFamily="34" charset="-79"/>
              <a:cs typeface="FrankRuehl" panose="020E0503060101010101" pitchFamily="34" charset="-79"/>
            </a:endParaRP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spcBef>
                <a:spcPts val="0"/>
              </a:spcBef>
              <a:buNone/>
            </a:pPr>
            <a:r>
              <a:rPr lang="en-US" altLang="en-US" sz="2000" dirty="0">
                <a:latin typeface="FrankRuehl" panose="020E0503060101010101" pitchFamily="34" charset="-79"/>
                <a:ea typeface="ＭＳ Ｐゴシック" pitchFamily="34" charset="-128"/>
                <a:cs typeface="FrankRuehl" panose="020E0503060101010101" pitchFamily="34" charset="-79"/>
              </a:rPr>
              <a:t>The novel depicts the dark side of human nature through violence and obsessive love</a:t>
            </a:r>
            <a:endParaRPr lang="tr-TR" altLang="en-US" sz="2000" dirty="0">
              <a:latin typeface="FrankRuehl" panose="020E0503060101010101" pitchFamily="34" charset="-79"/>
              <a:ea typeface="ＭＳ Ｐゴシック" pitchFamily="34" charset="-128"/>
              <a:cs typeface="FrankRuehl" panose="020E0503060101010101" pitchFamily="34" charset="-79"/>
            </a:endParaRPr>
          </a:p>
          <a:p>
            <a:pPr marL="0" indent="0">
              <a:spcBef>
                <a:spcPts val="0"/>
              </a:spcBef>
              <a:buNone/>
            </a:pPr>
            <a:endParaRPr lang="tr-TR" altLang="en-US" sz="2000" dirty="0">
              <a:latin typeface="FrankRuehl" panose="020E0503060101010101" pitchFamily="34" charset="-79"/>
              <a:ea typeface="ＭＳ Ｐゴシック" pitchFamily="34" charset="-128"/>
              <a:cs typeface="FrankRuehl" panose="020E0503060101010101" pitchFamily="34" charset="-79"/>
            </a:endParaRPr>
          </a:p>
          <a:p>
            <a:pPr marL="457200" lvl="1" indent="0">
              <a:spcBef>
                <a:spcPts val="0"/>
              </a:spcBef>
              <a:buNone/>
            </a:pPr>
            <a:r>
              <a:rPr lang="en-US" altLang="en-US" sz="2000" dirty="0">
                <a:latin typeface="FrankRuehl" panose="020E0503060101010101" pitchFamily="34" charset="-79"/>
                <a:ea typeface="ＭＳ Ｐゴシック" pitchFamily="34" charset="-128"/>
                <a:cs typeface="FrankRuehl" panose="020E0503060101010101" pitchFamily="34" charset="-79"/>
              </a:rPr>
              <a:t>sinister realism</a:t>
            </a:r>
          </a:p>
          <a:p>
            <a:pPr marL="457200" lvl="1" indent="0">
              <a:spcBef>
                <a:spcPts val="0"/>
              </a:spcBef>
              <a:buNone/>
            </a:pPr>
            <a:r>
              <a:rPr lang="en-US" altLang="en-US" sz="2000" dirty="0">
                <a:latin typeface="FrankRuehl" panose="020E0503060101010101" pitchFamily="34" charset="-79"/>
                <a:ea typeface="ＭＳ Ｐゴシック" pitchFamily="34" charset="-128"/>
                <a:cs typeface="FrankRuehl" panose="020E0503060101010101" pitchFamily="34" charset="-79"/>
              </a:rPr>
              <a:t>dark overtones</a:t>
            </a:r>
            <a:endParaRPr lang="tr-TR" altLang="en-US" sz="2000" dirty="0">
              <a:latin typeface="FrankRuehl" panose="020E0503060101010101" pitchFamily="34" charset="-79"/>
              <a:ea typeface="ＭＳ Ｐゴシック" pitchFamily="34" charset="-128"/>
              <a:cs typeface="FrankRuehl" panose="020E0503060101010101" pitchFamily="34" charset="-79"/>
            </a:endParaRPr>
          </a:p>
          <a:p>
            <a:pPr marL="457200" lvl="1" indent="0">
              <a:spcBef>
                <a:spcPts val="0"/>
              </a:spcBef>
              <a:buNone/>
            </a:pPr>
            <a:endParaRPr lang="en-US" altLang="en-US" sz="2000" dirty="0">
              <a:latin typeface="FrankRuehl" panose="020E0503060101010101" pitchFamily="34" charset="-79"/>
              <a:ea typeface="ＭＳ Ｐゴシック" pitchFamily="34" charset="-128"/>
              <a:cs typeface="FrankRuehl" panose="020E0503060101010101" pitchFamily="34" charset="-79"/>
            </a:endParaRPr>
          </a:p>
          <a:p>
            <a:pPr marL="0" indent="0">
              <a:spcBef>
                <a:spcPts val="0"/>
              </a:spcBef>
              <a:buNone/>
            </a:pPr>
            <a:r>
              <a:rPr lang="ja-JP" altLang="en-US" sz="2000" dirty="0">
                <a:latin typeface="FrankRuehl" panose="020E0503060101010101" pitchFamily="34" charset="-79"/>
                <a:ea typeface="ＭＳ Ｐゴシック" pitchFamily="34" charset="-128"/>
                <a:cs typeface="FrankRuehl" panose="020E0503060101010101" pitchFamily="34" charset="-79"/>
              </a:rPr>
              <a:t>“</a:t>
            </a:r>
            <a:r>
              <a:rPr lang="en-US" altLang="ja-JP" sz="2000" dirty="0">
                <a:latin typeface="FrankRuehl" panose="020E0503060101010101" pitchFamily="34" charset="-79"/>
                <a:ea typeface="ＭＳ Ｐゴシック" pitchFamily="34" charset="-128"/>
                <a:cs typeface="FrankRuehl" panose="020E0503060101010101" pitchFamily="34" charset="-79"/>
              </a:rPr>
              <a:t>vulgar depravity and unnatural horrors</a:t>
            </a:r>
            <a:r>
              <a:rPr lang="ja-JP" altLang="en-US" sz="2000" dirty="0">
                <a:latin typeface="FrankRuehl" panose="020E0503060101010101" pitchFamily="34" charset="-79"/>
                <a:ea typeface="ＭＳ Ｐゴシック" pitchFamily="34" charset="-128"/>
                <a:cs typeface="FrankRuehl" panose="020E0503060101010101" pitchFamily="34" charset="-79"/>
              </a:rPr>
              <a:t>”</a:t>
            </a:r>
            <a:endParaRPr lang="tr-TR" altLang="ja-JP" sz="2000" dirty="0">
              <a:latin typeface="FrankRuehl" panose="020E0503060101010101" pitchFamily="34" charset="-79"/>
              <a:ea typeface="ＭＳ Ｐゴシック" pitchFamily="34" charset="-128"/>
              <a:cs typeface="FrankRuehl" panose="020E0503060101010101" pitchFamily="34" charset="-79"/>
            </a:endParaRPr>
          </a:p>
          <a:p>
            <a:pPr marL="0" indent="0">
              <a:spcBef>
                <a:spcPts val="0"/>
              </a:spcBef>
              <a:buNone/>
            </a:pPr>
            <a:endParaRPr lang="en-US" altLang="ja-JP" sz="2000" dirty="0">
              <a:latin typeface="FrankRuehl" panose="020E0503060101010101" pitchFamily="34" charset="-79"/>
              <a:ea typeface="ＭＳ Ｐゴシック" pitchFamily="34" charset="-128"/>
              <a:cs typeface="FrankRuehl" panose="020E0503060101010101" pitchFamily="34" charset="-79"/>
            </a:endParaRPr>
          </a:p>
          <a:p>
            <a:pPr marL="0" indent="0">
              <a:spcBef>
                <a:spcPts val="0"/>
              </a:spcBef>
              <a:buNone/>
            </a:pPr>
            <a:r>
              <a:rPr lang="en-US" altLang="en-US" sz="2000" dirty="0">
                <a:latin typeface="FrankRuehl" panose="020E0503060101010101" pitchFamily="34" charset="-79"/>
                <a:ea typeface="ＭＳ Ｐゴシック" pitchFamily="34" charset="-128"/>
                <a:cs typeface="FrankRuehl" panose="020E0503060101010101" pitchFamily="34" charset="-79"/>
              </a:rPr>
              <a:t>The novel was met with much criticism when first published</a:t>
            </a:r>
          </a:p>
          <a:p>
            <a:pPr marL="0" indent="0">
              <a:spcBef>
                <a:spcPts val="0"/>
              </a:spcBef>
              <a:buNone/>
            </a:pPr>
            <a:r>
              <a:rPr lang="en-US" altLang="en-US" sz="2000" dirty="0">
                <a:latin typeface="FrankRuehl" panose="020E0503060101010101" pitchFamily="34" charset="-79"/>
                <a:ea typeface="ＭＳ Ｐゴシック" pitchFamily="34" charset="-128"/>
                <a:cs typeface="FrankRuehl" panose="020E0503060101010101" pitchFamily="34" charset="-79"/>
              </a:rPr>
              <a:t>Characters were classless, rough in nature, and angry, however, the characters are true-to-life and </a:t>
            </a:r>
            <a:r>
              <a:rPr lang="en-US" sz="2000" dirty="0">
                <a:latin typeface="FrankRuehl" panose="020E0503060101010101" pitchFamily="34" charset="-79"/>
                <a:cs typeface="FrankRuehl" panose="020E0503060101010101" pitchFamily="34" charset="-79"/>
              </a:rPr>
              <a:t>Brontë</a:t>
            </a:r>
            <a:r>
              <a:rPr lang="en-US" altLang="en-US" sz="2000" dirty="0">
                <a:latin typeface="FrankRuehl" panose="020E0503060101010101" pitchFamily="34" charset="-79"/>
                <a:ea typeface="ＭＳ Ｐゴシック" pitchFamily="34" charset="-128"/>
                <a:cs typeface="FrankRuehl" panose="020E0503060101010101" pitchFamily="34" charset="-79"/>
              </a:rPr>
              <a:t>’s portrayal of the time period and laws are accurate</a:t>
            </a:r>
            <a:r>
              <a:rPr lang="tr-TR" altLang="en-US" sz="2000" dirty="0">
                <a:latin typeface="FrankRuehl" panose="020E0503060101010101" pitchFamily="34" charset="-79"/>
                <a:ea typeface="ＭＳ Ｐゴシック" pitchFamily="34" charset="-128"/>
                <a:cs typeface="FrankRuehl" panose="020E0503060101010101" pitchFamily="34" charset="-79"/>
              </a:rPr>
              <a:t>.</a:t>
            </a:r>
            <a:endParaRPr lang="en-US" altLang="en-US" sz="2000" dirty="0">
              <a:latin typeface="FrankRuehl" panose="020E0503060101010101" pitchFamily="34" charset="-79"/>
              <a:ea typeface="ＭＳ Ｐゴシック" pitchFamily="34" charset="-128"/>
              <a:cs typeface="FrankRuehl" panose="020E0503060101010101" pitchFamily="34" charset="-79"/>
            </a:endParaRPr>
          </a:p>
          <a:p>
            <a:pPr lvl="1" eaLnBrk="1" hangingPunct="1">
              <a:buFont typeface="Wingdings" panose="05000000000000000000" pitchFamily="2" charset="2"/>
              <a:buChar char="v"/>
            </a:pPr>
            <a:endParaRPr lang="en-US" altLang="en-US" sz="2000" dirty="0">
              <a:latin typeface="FrankRuehl" panose="020E0503060101010101" pitchFamily="34" charset="-79"/>
              <a:ea typeface="ＭＳ Ｐゴシック" pitchFamily="34" charset="-128"/>
              <a:cs typeface="FrankRuehl" panose="020E0503060101010101" pitchFamily="34" charset="-79"/>
            </a:endParaRPr>
          </a:p>
        </p:txBody>
      </p:sp>
    </p:spTree>
    <p:extLst>
      <p:ext uri="{BB962C8B-B14F-4D97-AF65-F5344CB8AC3E}">
        <p14:creationId xmlns:p14="http://schemas.microsoft.com/office/powerpoint/2010/main" val="1884510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0CB475-5AC5-5949-D674-5DC9F02CADB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AE1DA98-FCB3-E81F-5C94-EE6B8A5E2B49}"/>
              </a:ext>
            </a:extLst>
          </p:cNvPr>
          <p:cNvSpPr>
            <a:spLocks noGrp="1"/>
          </p:cNvSpPr>
          <p:nvPr>
            <p:ph idx="1"/>
          </p:nvPr>
        </p:nvSpPr>
        <p:spPr/>
        <p:txBody>
          <a:bodyPr>
            <a:normAutofit fontScale="77500" lnSpcReduction="20000"/>
          </a:bodyPr>
          <a:lstStyle/>
          <a:p>
            <a:r>
              <a:rPr lang="tr-TR" dirty="0" err="1"/>
              <a:t>Wuthering</a:t>
            </a:r>
            <a:r>
              <a:rPr lang="tr-TR" dirty="0"/>
              <a:t> </a:t>
            </a:r>
            <a:r>
              <a:rPr lang="tr-TR" dirty="0" err="1"/>
              <a:t>Heights</a:t>
            </a:r>
            <a:r>
              <a:rPr lang="tr-TR" dirty="0"/>
              <a:t> is an </a:t>
            </a:r>
            <a:r>
              <a:rPr lang="tr-TR" dirty="0" err="1"/>
              <a:t>important</a:t>
            </a:r>
            <a:r>
              <a:rPr lang="tr-TR" dirty="0"/>
              <a:t> </a:t>
            </a:r>
            <a:r>
              <a:rPr lang="tr-TR" dirty="0" err="1"/>
              <a:t>contemporary</a:t>
            </a:r>
            <a:r>
              <a:rPr lang="tr-TR" dirty="0"/>
              <a:t> </a:t>
            </a:r>
            <a:r>
              <a:rPr lang="tr-TR" dirty="0" err="1"/>
              <a:t>novel</a:t>
            </a:r>
            <a:r>
              <a:rPr lang="tr-TR" dirty="0"/>
              <a:t> </a:t>
            </a:r>
            <a:r>
              <a:rPr lang="tr-TR" dirty="0" err="1"/>
              <a:t>for</a:t>
            </a:r>
            <a:r>
              <a:rPr lang="tr-TR" dirty="0"/>
              <a:t> two </a:t>
            </a:r>
            <a:r>
              <a:rPr lang="tr-TR" dirty="0" err="1"/>
              <a:t>reasons</a:t>
            </a:r>
            <a:r>
              <a:rPr lang="tr-TR" dirty="0"/>
              <a:t>: </a:t>
            </a:r>
          </a:p>
          <a:p>
            <a:pPr marL="0" indent="0">
              <a:buNone/>
            </a:pPr>
            <a:r>
              <a:rPr lang="tr-TR" dirty="0"/>
              <a:t>1-Its </a:t>
            </a:r>
            <a:r>
              <a:rPr lang="tr-TR" dirty="0" err="1"/>
              <a:t>honest</a:t>
            </a:r>
            <a:r>
              <a:rPr lang="tr-TR" dirty="0"/>
              <a:t> </a:t>
            </a:r>
            <a:r>
              <a:rPr lang="tr-TR" dirty="0" err="1"/>
              <a:t>and</a:t>
            </a:r>
            <a:r>
              <a:rPr lang="tr-TR" dirty="0"/>
              <a:t> </a:t>
            </a:r>
            <a:r>
              <a:rPr lang="tr-TR" dirty="0" err="1"/>
              <a:t>accurate</a:t>
            </a:r>
            <a:r>
              <a:rPr lang="tr-TR" dirty="0"/>
              <a:t> </a:t>
            </a:r>
            <a:r>
              <a:rPr lang="tr-TR" dirty="0" err="1"/>
              <a:t>portrayal</a:t>
            </a:r>
            <a:r>
              <a:rPr lang="tr-TR" dirty="0"/>
              <a:t> of life </a:t>
            </a:r>
            <a:r>
              <a:rPr lang="tr-TR" dirty="0" err="1"/>
              <a:t>during</a:t>
            </a:r>
            <a:r>
              <a:rPr lang="tr-TR" dirty="0"/>
              <a:t> an </a:t>
            </a:r>
            <a:r>
              <a:rPr lang="tr-TR" dirty="0" err="1"/>
              <a:t>early</a:t>
            </a:r>
            <a:r>
              <a:rPr lang="tr-TR" dirty="0"/>
              <a:t> </a:t>
            </a:r>
            <a:r>
              <a:rPr lang="tr-TR" dirty="0" err="1"/>
              <a:t>era</a:t>
            </a:r>
            <a:r>
              <a:rPr lang="tr-TR" dirty="0"/>
              <a:t> </a:t>
            </a:r>
            <a:r>
              <a:rPr lang="tr-TR" dirty="0" err="1"/>
              <a:t>provides</a:t>
            </a:r>
            <a:r>
              <a:rPr lang="tr-TR" dirty="0"/>
              <a:t> a </a:t>
            </a:r>
            <a:r>
              <a:rPr lang="tr-TR" dirty="0" err="1"/>
              <a:t>glimpse</a:t>
            </a:r>
            <a:r>
              <a:rPr lang="tr-TR" dirty="0"/>
              <a:t> of </a:t>
            </a:r>
            <a:r>
              <a:rPr lang="tr-TR" dirty="0" err="1"/>
              <a:t>history</a:t>
            </a:r>
            <a:endParaRPr lang="tr-TR" dirty="0"/>
          </a:p>
          <a:p>
            <a:pPr marL="0" indent="0">
              <a:buNone/>
            </a:pPr>
            <a:r>
              <a:rPr lang="tr-TR" dirty="0"/>
              <a:t>2- </a:t>
            </a:r>
            <a:r>
              <a:rPr lang="tr-TR" dirty="0" err="1"/>
              <a:t>the</a:t>
            </a:r>
            <a:r>
              <a:rPr lang="tr-TR" dirty="0"/>
              <a:t> </a:t>
            </a:r>
            <a:r>
              <a:rPr lang="tr-TR" dirty="0" err="1"/>
              <a:t>literary</a:t>
            </a:r>
            <a:r>
              <a:rPr lang="tr-TR" dirty="0"/>
              <a:t> </a:t>
            </a:r>
            <a:r>
              <a:rPr lang="tr-TR" dirty="0" err="1"/>
              <a:t>merit</a:t>
            </a:r>
            <a:r>
              <a:rPr lang="tr-TR" dirty="0"/>
              <a:t> it </a:t>
            </a:r>
            <a:r>
              <a:rPr lang="tr-TR" dirty="0" err="1"/>
              <a:t>possesses</a:t>
            </a:r>
            <a:r>
              <a:rPr lang="tr-TR" dirty="0"/>
              <a:t> in </a:t>
            </a:r>
            <a:r>
              <a:rPr lang="tr-TR" dirty="0" err="1"/>
              <a:t>and</a:t>
            </a:r>
            <a:r>
              <a:rPr lang="tr-TR" dirty="0"/>
              <a:t> of </a:t>
            </a:r>
            <a:r>
              <a:rPr lang="tr-TR" dirty="0" err="1"/>
              <a:t>itself</a:t>
            </a:r>
            <a:r>
              <a:rPr lang="tr-TR" dirty="0"/>
              <a:t> </a:t>
            </a:r>
            <a:r>
              <a:rPr lang="tr-TR" dirty="0" err="1"/>
              <a:t>enables</a:t>
            </a:r>
            <a:r>
              <a:rPr lang="tr-TR" dirty="0"/>
              <a:t> </a:t>
            </a:r>
            <a:r>
              <a:rPr lang="tr-TR" dirty="0" err="1"/>
              <a:t>the</a:t>
            </a:r>
            <a:r>
              <a:rPr lang="tr-TR" dirty="0"/>
              <a:t> </a:t>
            </a:r>
            <a:r>
              <a:rPr lang="tr-TR" dirty="0" err="1"/>
              <a:t>text</a:t>
            </a:r>
            <a:r>
              <a:rPr lang="tr-TR" dirty="0"/>
              <a:t> </a:t>
            </a:r>
            <a:r>
              <a:rPr lang="tr-TR" dirty="0" err="1"/>
              <a:t>to</a:t>
            </a:r>
            <a:r>
              <a:rPr lang="tr-TR" dirty="0"/>
              <a:t> </a:t>
            </a:r>
            <a:r>
              <a:rPr lang="tr-TR" dirty="0" err="1"/>
              <a:t>rise</a:t>
            </a:r>
            <a:r>
              <a:rPr lang="tr-TR" dirty="0"/>
              <a:t> </a:t>
            </a:r>
            <a:r>
              <a:rPr lang="tr-TR" dirty="0" err="1"/>
              <a:t>above</a:t>
            </a:r>
            <a:r>
              <a:rPr lang="tr-TR" dirty="0"/>
              <a:t> </a:t>
            </a:r>
            <a:r>
              <a:rPr lang="tr-TR" dirty="0" err="1"/>
              <a:t>entertainment</a:t>
            </a:r>
            <a:r>
              <a:rPr lang="tr-TR" dirty="0"/>
              <a:t> </a:t>
            </a:r>
            <a:r>
              <a:rPr lang="tr-TR" dirty="0" err="1"/>
              <a:t>and</a:t>
            </a:r>
            <a:r>
              <a:rPr lang="tr-TR" dirty="0"/>
              <a:t> </a:t>
            </a:r>
            <a:r>
              <a:rPr lang="tr-TR" dirty="0" err="1"/>
              <a:t>rank</a:t>
            </a:r>
            <a:r>
              <a:rPr lang="tr-TR" dirty="0"/>
              <a:t> as </a:t>
            </a:r>
            <a:r>
              <a:rPr lang="tr-TR" dirty="0" err="1"/>
              <a:t>quality</a:t>
            </a:r>
            <a:r>
              <a:rPr lang="tr-TR" dirty="0"/>
              <a:t> </a:t>
            </a:r>
            <a:r>
              <a:rPr lang="tr-TR" dirty="0" err="1"/>
              <a:t>literature</a:t>
            </a:r>
            <a:r>
              <a:rPr lang="tr-TR" dirty="0"/>
              <a:t>. </a:t>
            </a:r>
          </a:p>
          <a:p>
            <a:pPr marL="0" indent="0">
              <a:buNone/>
            </a:pPr>
            <a:r>
              <a:rPr lang="tr-TR" dirty="0" err="1"/>
              <a:t>The</a:t>
            </a:r>
            <a:r>
              <a:rPr lang="tr-TR" dirty="0"/>
              <a:t> </a:t>
            </a:r>
            <a:r>
              <a:rPr lang="tr-TR" dirty="0" err="1"/>
              <a:t>portrayal</a:t>
            </a:r>
            <a:r>
              <a:rPr lang="tr-TR" dirty="0"/>
              <a:t> of </a:t>
            </a:r>
            <a:r>
              <a:rPr lang="tr-TR" dirty="0" err="1"/>
              <a:t>women</a:t>
            </a:r>
            <a:r>
              <a:rPr lang="tr-TR" dirty="0"/>
              <a:t>, </a:t>
            </a:r>
            <a:r>
              <a:rPr lang="tr-TR" dirty="0" err="1"/>
              <a:t>society</a:t>
            </a:r>
            <a:r>
              <a:rPr lang="tr-TR" dirty="0"/>
              <a:t>, </a:t>
            </a:r>
            <a:r>
              <a:rPr lang="tr-TR" dirty="0" err="1"/>
              <a:t>and</a:t>
            </a:r>
            <a:r>
              <a:rPr lang="tr-TR" dirty="0"/>
              <a:t> </a:t>
            </a:r>
            <a:r>
              <a:rPr lang="tr-TR" dirty="0" err="1"/>
              <a:t>class</a:t>
            </a:r>
            <a:r>
              <a:rPr lang="tr-TR" dirty="0"/>
              <a:t> </a:t>
            </a:r>
            <a:r>
              <a:rPr lang="tr-TR" dirty="0" err="1"/>
              <a:t>bear</a:t>
            </a:r>
            <a:r>
              <a:rPr lang="tr-TR" dirty="0"/>
              <a:t> </a:t>
            </a:r>
            <a:r>
              <a:rPr lang="tr-TR" dirty="0" err="1"/>
              <a:t>witness</a:t>
            </a:r>
            <a:r>
              <a:rPr lang="tr-TR" dirty="0"/>
              <a:t> </a:t>
            </a:r>
            <a:r>
              <a:rPr lang="tr-TR" dirty="0" err="1"/>
              <a:t>to</a:t>
            </a:r>
            <a:r>
              <a:rPr lang="tr-TR" dirty="0"/>
              <a:t> a time </a:t>
            </a:r>
            <a:r>
              <a:rPr lang="tr-TR" dirty="0" err="1"/>
              <a:t>that’s</a:t>
            </a:r>
            <a:r>
              <a:rPr lang="tr-TR" dirty="0"/>
              <a:t> </a:t>
            </a:r>
            <a:r>
              <a:rPr lang="tr-TR" dirty="0" err="1"/>
              <a:t>foreign</a:t>
            </a:r>
            <a:r>
              <a:rPr lang="tr-TR" dirty="0"/>
              <a:t> </a:t>
            </a:r>
            <a:r>
              <a:rPr lang="tr-TR" dirty="0" err="1"/>
              <a:t>to</a:t>
            </a:r>
            <a:r>
              <a:rPr lang="tr-TR" dirty="0"/>
              <a:t> </a:t>
            </a:r>
            <a:r>
              <a:rPr lang="tr-TR" dirty="0" err="1"/>
              <a:t>contemporary</a:t>
            </a:r>
            <a:r>
              <a:rPr lang="tr-TR" dirty="0"/>
              <a:t> </a:t>
            </a:r>
            <a:r>
              <a:rPr lang="tr-TR" dirty="0" err="1"/>
              <a:t>readers</a:t>
            </a:r>
            <a:r>
              <a:rPr lang="tr-TR" dirty="0"/>
              <a:t>. But </a:t>
            </a:r>
            <a:r>
              <a:rPr lang="tr-TR" dirty="0" err="1"/>
              <a:t>even</a:t>
            </a:r>
            <a:r>
              <a:rPr lang="tr-TR" dirty="0"/>
              <a:t> </a:t>
            </a:r>
            <a:r>
              <a:rPr lang="tr-TR" dirty="0" err="1"/>
              <a:t>though</a:t>
            </a:r>
            <a:r>
              <a:rPr lang="tr-TR" dirty="0"/>
              <a:t> </a:t>
            </a:r>
            <a:r>
              <a:rPr lang="tr-TR" dirty="0" err="1"/>
              <a:t>society</a:t>
            </a:r>
            <a:r>
              <a:rPr lang="tr-TR" dirty="0"/>
              <a:t> is </a:t>
            </a:r>
            <a:r>
              <a:rPr lang="tr-TR" dirty="0" err="1"/>
              <a:t>different</a:t>
            </a:r>
            <a:r>
              <a:rPr lang="tr-TR" dirty="0"/>
              <a:t> </a:t>
            </a:r>
            <a:r>
              <a:rPr lang="tr-TR" dirty="0" err="1"/>
              <a:t>today</a:t>
            </a:r>
            <a:r>
              <a:rPr lang="tr-TR" dirty="0"/>
              <a:t> </a:t>
            </a:r>
            <a:r>
              <a:rPr lang="tr-TR" dirty="0" err="1"/>
              <a:t>than</a:t>
            </a:r>
            <a:r>
              <a:rPr lang="tr-TR" dirty="0"/>
              <a:t> it </a:t>
            </a:r>
            <a:r>
              <a:rPr lang="tr-TR" dirty="0" err="1"/>
              <a:t>was</a:t>
            </a:r>
            <a:r>
              <a:rPr lang="tr-TR" dirty="0"/>
              <a:t> two </a:t>
            </a:r>
            <a:r>
              <a:rPr lang="tr-TR" dirty="0" err="1"/>
              <a:t>centuries</a:t>
            </a:r>
            <a:r>
              <a:rPr lang="tr-TR" dirty="0"/>
              <a:t> </a:t>
            </a:r>
            <a:r>
              <a:rPr lang="tr-TR" dirty="0" err="1"/>
              <a:t>ago</a:t>
            </a:r>
            <a:r>
              <a:rPr lang="tr-TR" dirty="0"/>
              <a:t>, </a:t>
            </a:r>
            <a:r>
              <a:rPr lang="tr-TR" dirty="0" err="1"/>
              <a:t>people</a:t>
            </a:r>
            <a:r>
              <a:rPr lang="tr-TR" dirty="0"/>
              <a:t> </a:t>
            </a:r>
            <a:r>
              <a:rPr lang="tr-TR" dirty="0" err="1"/>
              <a:t>remain</a:t>
            </a:r>
            <a:r>
              <a:rPr lang="tr-TR" dirty="0"/>
              <a:t> </a:t>
            </a:r>
            <a:r>
              <a:rPr lang="tr-TR" dirty="0" err="1"/>
              <a:t>the</a:t>
            </a:r>
            <a:r>
              <a:rPr lang="tr-TR" dirty="0"/>
              <a:t> </a:t>
            </a:r>
            <a:r>
              <a:rPr lang="tr-TR" dirty="0" err="1"/>
              <a:t>same</a:t>
            </a:r>
            <a:r>
              <a:rPr lang="tr-TR" dirty="0"/>
              <a:t>, </a:t>
            </a:r>
            <a:r>
              <a:rPr lang="tr-TR" dirty="0" err="1"/>
              <a:t>and</a:t>
            </a:r>
            <a:r>
              <a:rPr lang="tr-TR" dirty="0"/>
              <a:t> </a:t>
            </a:r>
            <a:r>
              <a:rPr lang="tr-TR" dirty="0" err="1"/>
              <a:t>contemporary</a:t>
            </a:r>
            <a:r>
              <a:rPr lang="tr-TR" dirty="0"/>
              <a:t> </a:t>
            </a:r>
            <a:r>
              <a:rPr lang="tr-TR" dirty="0" err="1"/>
              <a:t>readers</a:t>
            </a:r>
            <a:r>
              <a:rPr lang="tr-TR" dirty="0"/>
              <a:t> can </a:t>
            </a:r>
            <a:r>
              <a:rPr lang="tr-TR" dirty="0" err="1"/>
              <a:t>still</a:t>
            </a:r>
            <a:r>
              <a:rPr lang="tr-TR" dirty="0"/>
              <a:t> </a:t>
            </a:r>
            <a:r>
              <a:rPr lang="tr-TR" dirty="0" err="1"/>
              <a:t>relate</a:t>
            </a:r>
            <a:r>
              <a:rPr lang="tr-TR" dirty="0"/>
              <a:t> </a:t>
            </a:r>
            <a:r>
              <a:rPr lang="tr-TR" dirty="0" err="1"/>
              <a:t>to</a:t>
            </a:r>
            <a:r>
              <a:rPr lang="tr-TR" dirty="0"/>
              <a:t> </a:t>
            </a:r>
            <a:r>
              <a:rPr lang="tr-TR" dirty="0" err="1"/>
              <a:t>the</a:t>
            </a:r>
            <a:r>
              <a:rPr lang="tr-TR" dirty="0"/>
              <a:t> </a:t>
            </a:r>
            <a:r>
              <a:rPr lang="tr-TR" dirty="0" err="1"/>
              <a:t>feelings</a:t>
            </a:r>
            <a:r>
              <a:rPr lang="tr-TR" dirty="0"/>
              <a:t> </a:t>
            </a:r>
            <a:r>
              <a:rPr lang="tr-TR" dirty="0" err="1"/>
              <a:t>and</a:t>
            </a:r>
            <a:r>
              <a:rPr lang="tr-TR" dirty="0"/>
              <a:t> </a:t>
            </a:r>
            <a:r>
              <a:rPr lang="tr-TR" dirty="0" err="1"/>
              <a:t>emotions</a:t>
            </a:r>
            <a:r>
              <a:rPr lang="tr-TR" dirty="0"/>
              <a:t> of </a:t>
            </a:r>
            <a:r>
              <a:rPr lang="tr-TR" dirty="0" err="1"/>
              <a:t>the</a:t>
            </a:r>
            <a:r>
              <a:rPr lang="tr-TR" dirty="0"/>
              <a:t> </a:t>
            </a:r>
            <a:r>
              <a:rPr lang="tr-TR" dirty="0" err="1"/>
              <a:t>central</a:t>
            </a:r>
            <a:r>
              <a:rPr lang="tr-TR" dirty="0"/>
              <a:t> </a:t>
            </a:r>
            <a:r>
              <a:rPr lang="tr-TR" dirty="0" err="1"/>
              <a:t>characters</a:t>
            </a:r>
            <a:r>
              <a:rPr lang="tr-TR" dirty="0"/>
              <a:t>—</a:t>
            </a:r>
            <a:r>
              <a:rPr lang="tr-TR" dirty="0" err="1"/>
              <a:t>Heathcliff</a:t>
            </a:r>
            <a:r>
              <a:rPr lang="tr-TR" dirty="0"/>
              <a:t> </a:t>
            </a:r>
            <a:r>
              <a:rPr lang="tr-TR" dirty="0" err="1"/>
              <a:t>and</a:t>
            </a:r>
            <a:r>
              <a:rPr lang="tr-TR" dirty="0"/>
              <a:t> Catherine—as </a:t>
            </a:r>
            <a:r>
              <a:rPr lang="tr-TR" dirty="0" err="1"/>
              <a:t>well</a:t>
            </a:r>
            <a:r>
              <a:rPr lang="tr-TR" dirty="0"/>
              <a:t> as </a:t>
            </a:r>
            <a:r>
              <a:rPr lang="tr-TR" dirty="0" err="1"/>
              <a:t>those</a:t>
            </a:r>
            <a:r>
              <a:rPr lang="tr-TR" dirty="0"/>
              <a:t> of </a:t>
            </a:r>
            <a:r>
              <a:rPr lang="tr-TR" dirty="0" err="1"/>
              <a:t>the</a:t>
            </a:r>
            <a:r>
              <a:rPr lang="tr-TR" dirty="0"/>
              <a:t> </a:t>
            </a:r>
            <a:r>
              <a:rPr lang="tr-TR" dirty="0" err="1"/>
              <a:t>supporting</a:t>
            </a:r>
            <a:r>
              <a:rPr lang="tr-TR" dirty="0"/>
              <a:t> </a:t>
            </a:r>
            <a:r>
              <a:rPr lang="tr-TR" dirty="0" err="1"/>
              <a:t>characters</a:t>
            </a:r>
            <a:r>
              <a:rPr lang="tr-TR" dirty="0"/>
              <a:t>. </a:t>
            </a:r>
          </a:p>
          <a:p>
            <a:pPr marL="0" indent="0">
              <a:buNone/>
            </a:pPr>
            <a:r>
              <a:rPr lang="tr-TR" dirty="0"/>
              <a:t>As </a:t>
            </a:r>
            <a:r>
              <a:rPr lang="tr-TR" dirty="0" err="1"/>
              <a:t>Brontë’s</a:t>
            </a:r>
            <a:r>
              <a:rPr lang="tr-TR" dirty="0"/>
              <a:t> </a:t>
            </a:r>
            <a:r>
              <a:rPr lang="tr-TR" dirty="0" err="1"/>
              <a:t>characters</a:t>
            </a:r>
            <a:r>
              <a:rPr lang="tr-TR" dirty="0"/>
              <a:t> </a:t>
            </a:r>
            <a:r>
              <a:rPr lang="tr-TR" dirty="0" err="1"/>
              <a:t>are</a:t>
            </a:r>
            <a:r>
              <a:rPr lang="tr-TR" dirty="0"/>
              <a:t> </a:t>
            </a:r>
            <a:r>
              <a:rPr lang="tr-TR" dirty="0" err="1"/>
              <a:t>real</a:t>
            </a:r>
            <a:r>
              <a:rPr lang="tr-TR" dirty="0"/>
              <a:t>, they </a:t>
            </a:r>
            <a:r>
              <a:rPr lang="tr-TR" dirty="0" err="1"/>
              <a:t>are</a:t>
            </a:r>
            <a:r>
              <a:rPr lang="tr-TR" dirty="0"/>
              <a:t> </a:t>
            </a:r>
            <a:r>
              <a:rPr lang="tr-TR" dirty="0" err="1"/>
              <a:t>human</a:t>
            </a:r>
            <a:r>
              <a:rPr lang="tr-TR" dirty="0"/>
              <a:t> </a:t>
            </a:r>
            <a:r>
              <a:rPr lang="tr-TR" dirty="0" err="1"/>
              <a:t>subjects</a:t>
            </a:r>
            <a:r>
              <a:rPr lang="tr-TR" dirty="0"/>
              <a:t> </a:t>
            </a:r>
            <a:r>
              <a:rPr lang="tr-TR" dirty="0" err="1"/>
              <a:t>with</a:t>
            </a:r>
            <a:r>
              <a:rPr lang="tr-TR" dirty="0"/>
              <a:t> </a:t>
            </a:r>
            <a:r>
              <a:rPr lang="tr-TR" dirty="0" err="1"/>
              <a:t>human</a:t>
            </a:r>
            <a:r>
              <a:rPr lang="tr-TR" dirty="0"/>
              <a:t> </a:t>
            </a:r>
            <a:r>
              <a:rPr lang="tr-TR" dirty="0" err="1"/>
              <a:t>emotions</a:t>
            </a:r>
            <a:r>
              <a:rPr lang="tr-TR" dirty="0"/>
              <a:t>; </a:t>
            </a:r>
            <a:r>
              <a:rPr lang="tr-TR" dirty="0" err="1"/>
              <a:t>therefore</a:t>
            </a:r>
            <a:r>
              <a:rPr lang="tr-TR" dirty="0"/>
              <a:t>, </a:t>
            </a:r>
            <a:r>
              <a:rPr lang="tr-TR" dirty="0" err="1"/>
              <a:t>Wuthering</a:t>
            </a:r>
            <a:r>
              <a:rPr lang="tr-TR" dirty="0"/>
              <a:t> </a:t>
            </a:r>
            <a:r>
              <a:rPr lang="tr-TR" dirty="0" err="1"/>
              <a:t>Heights</a:t>
            </a:r>
            <a:r>
              <a:rPr lang="tr-TR" dirty="0"/>
              <a:t> is not </a:t>
            </a:r>
            <a:r>
              <a:rPr lang="tr-TR" dirty="0" err="1"/>
              <a:t>just</a:t>
            </a:r>
            <a:r>
              <a:rPr lang="tr-TR" dirty="0"/>
              <a:t> a </a:t>
            </a:r>
            <a:r>
              <a:rPr lang="tr-TR" dirty="0" err="1"/>
              <a:t>sentimental</a:t>
            </a:r>
            <a:r>
              <a:rPr lang="tr-TR" dirty="0"/>
              <a:t> </a:t>
            </a:r>
            <a:r>
              <a:rPr lang="tr-TR" dirty="0" err="1"/>
              <a:t>romance</a:t>
            </a:r>
            <a:r>
              <a:rPr lang="tr-TR" dirty="0"/>
              <a:t> </a:t>
            </a:r>
            <a:r>
              <a:rPr lang="tr-TR" dirty="0" err="1"/>
              <a:t>novel</a:t>
            </a:r>
            <a:r>
              <a:rPr lang="tr-TR" dirty="0"/>
              <a:t>. </a:t>
            </a:r>
            <a:r>
              <a:rPr lang="tr-TR" dirty="0" err="1"/>
              <a:t>It</a:t>
            </a:r>
            <a:r>
              <a:rPr lang="tr-TR" dirty="0"/>
              <a:t> is a </a:t>
            </a:r>
            <a:r>
              <a:rPr lang="tr-TR" dirty="0" err="1"/>
              <a:t>presentation</a:t>
            </a:r>
            <a:r>
              <a:rPr lang="tr-TR" dirty="0"/>
              <a:t> of life, an </a:t>
            </a:r>
            <a:r>
              <a:rPr lang="tr-TR" dirty="0" err="1"/>
              <a:t>essay</a:t>
            </a:r>
            <a:r>
              <a:rPr lang="tr-TR" dirty="0"/>
              <a:t> on </a:t>
            </a:r>
            <a:r>
              <a:rPr lang="tr-TR" dirty="0" err="1"/>
              <a:t>love</a:t>
            </a:r>
            <a:r>
              <a:rPr lang="tr-TR" dirty="0"/>
              <a:t>, </a:t>
            </a:r>
            <a:r>
              <a:rPr lang="tr-TR" dirty="0" err="1"/>
              <a:t>and</a:t>
            </a:r>
            <a:r>
              <a:rPr lang="tr-TR" dirty="0"/>
              <a:t> a </a:t>
            </a:r>
            <a:r>
              <a:rPr lang="tr-TR" dirty="0" err="1"/>
              <a:t>glimpse</a:t>
            </a:r>
            <a:r>
              <a:rPr lang="tr-TR" dirty="0"/>
              <a:t> at </a:t>
            </a:r>
            <a:r>
              <a:rPr lang="tr-TR" dirty="0" err="1"/>
              <a:t>relationships</a:t>
            </a:r>
            <a:r>
              <a:rPr lang="tr-TR" dirty="0"/>
              <a:t>. </a:t>
            </a:r>
            <a:r>
              <a:rPr lang="tr-TR" dirty="0" err="1"/>
              <a:t>Many</a:t>
            </a:r>
            <a:r>
              <a:rPr lang="tr-TR" dirty="0"/>
              <a:t> </a:t>
            </a:r>
            <a:r>
              <a:rPr lang="tr-TR" dirty="0" err="1"/>
              <a:t>critics</a:t>
            </a:r>
            <a:r>
              <a:rPr lang="tr-TR" dirty="0"/>
              <a:t>, </a:t>
            </a:r>
            <a:r>
              <a:rPr lang="tr-TR" dirty="0" err="1"/>
              <a:t>praising</a:t>
            </a:r>
            <a:r>
              <a:rPr lang="tr-TR" dirty="0"/>
              <a:t> </a:t>
            </a:r>
            <a:r>
              <a:rPr lang="tr-TR" dirty="0" err="1"/>
              <a:t>Brontë’s</a:t>
            </a:r>
            <a:r>
              <a:rPr lang="tr-TR" dirty="0"/>
              <a:t> </a:t>
            </a:r>
            <a:r>
              <a:rPr lang="tr-TR" dirty="0" err="1"/>
              <a:t>style</a:t>
            </a:r>
            <a:r>
              <a:rPr lang="tr-TR" dirty="0"/>
              <a:t>, </a:t>
            </a:r>
            <a:r>
              <a:rPr lang="tr-TR" dirty="0" err="1"/>
              <a:t>imagery</a:t>
            </a:r>
            <a:r>
              <a:rPr lang="tr-TR" dirty="0"/>
              <a:t>, </a:t>
            </a:r>
            <a:r>
              <a:rPr lang="tr-TR" dirty="0" err="1"/>
              <a:t>and</a:t>
            </a:r>
            <a:r>
              <a:rPr lang="tr-TR" dirty="0"/>
              <a:t> </a:t>
            </a:r>
            <a:r>
              <a:rPr lang="tr-TR" dirty="0" err="1"/>
              <a:t>word</a:t>
            </a:r>
            <a:r>
              <a:rPr lang="tr-TR" dirty="0"/>
              <a:t> </a:t>
            </a:r>
            <a:r>
              <a:rPr lang="tr-TR" dirty="0" err="1"/>
              <a:t>choice</a:t>
            </a:r>
            <a:r>
              <a:rPr lang="tr-TR" dirty="0"/>
              <a:t>, </a:t>
            </a:r>
            <a:r>
              <a:rPr lang="tr-TR" dirty="0" err="1"/>
              <a:t>contend</a:t>
            </a:r>
            <a:r>
              <a:rPr lang="tr-TR" dirty="0"/>
              <a:t> </a:t>
            </a:r>
            <a:r>
              <a:rPr lang="tr-TR" dirty="0" err="1"/>
              <a:t>that</a:t>
            </a:r>
            <a:r>
              <a:rPr lang="tr-TR" dirty="0"/>
              <a:t> </a:t>
            </a:r>
            <a:r>
              <a:rPr lang="tr-TR" dirty="0" err="1"/>
              <a:t>Wuthering</a:t>
            </a:r>
            <a:r>
              <a:rPr lang="tr-TR" dirty="0"/>
              <a:t> </a:t>
            </a:r>
            <a:r>
              <a:rPr lang="tr-TR" dirty="0" err="1"/>
              <a:t>Heights</a:t>
            </a:r>
            <a:r>
              <a:rPr lang="tr-TR" dirty="0"/>
              <a:t> is </a:t>
            </a:r>
            <a:r>
              <a:rPr lang="tr-TR" dirty="0" err="1"/>
              <a:t>actually</a:t>
            </a:r>
            <a:r>
              <a:rPr lang="tr-TR" dirty="0"/>
              <a:t> </a:t>
            </a:r>
            <a:r>
              <a:rPr lang="tr-TR" dirty="0" err="1"/>
              <a:t>poetry</a:t>
            </a:r>
            <a:r>
              <a:rPr lang="tr-TR" dirty="0"/>
              <a:t> </a:t>
            </a:r>
            <a:r>
              <a:rPr lang="tr-TR" dirty="0" err="1"/>
              <a:t>masquerading</a:t>
            </a:r>
            <a:r>
              <a:rPr lang="tr-TR" dirty="0"/>
              <a:t> as </a:t>
            </a:r>
            <a:r>
              <a:rPr lang="tr-TR" dirty="0" err="1"/>
              <a:t>prose</a:t>
            </a:r>
            <a:r>
              <a:rPr lang="tr-TR" dirty="0"/>
              <a:t>.</a:t>
            </a:r>
          </a:p>
        </p:txBody>
      </p:sp>
    </p:spTree>
    <p:extLst>
      <p:ext uri="{BB962C8B-B14F-4D97-AF65-F5344CB8AC3E}">
        <p14:creationId xmlns:p14="http://schemas.microsoft.com/office/powerpoint/2010/main" val="3639343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hart Of Characters In Wuthering Heights">
            <a:extLst>
              <a:ext uri="{FF2B5EF4-FFF2-40B4-BE49-F238E27FC236}">
                <a16:creationId xmlns:a16="http://schemas.microsoft.com/office/drawing/2014/main" id="{A0CE48B2-8769-4570-B99C-88F66D5AD0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054831" y="643467"/>
            <a:ext cx="8116585"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1737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DB0728-5D54-F063-65AC-6ACCFA6C9D0D}"/>
              </a:ext>
            </a:extLst>
          </p:cNvPr>
          <p:cNvSpPr>
            <a:spLocks noGrp="1"/>
          </p:cNvSpPr>
          <p:nvPr>
            <p:ph type="title"/>
          </p:nvPr>
        </p:nvSpPr>
        <p:spPr/>
        <p:txBody>
          <a:bodyPr/>
          <a:lstStyle/>
          <a:p>
            <a:r>
              <a:rPr lang="tr-TR" dirty="0" err="1"/>
              <a:t>Narrative</a:t>
            </a:r>
            <a:r>
              <a:rPr lang="tr-TR" dirty="0"/>
              <a:t> </a:t>
            </a:r>
            <a:r>
              <a:rPr lang="tr-TR" dirty="0" err="1"/>
              <a:t>Structure</a:t>
            </a:r>
            <a:r>
              <a:rPr lang="tr-TR" dirty="0"/>
              <a:t> (</a:t>
            </a:r>
            <a:r>
              <a:rPr lang="tr-TR" dirty="0" err="1"/>
              <a:t>Story</a:t>
            </a:r>
            <a:r>
              <a:rPr lang="tr-TR" dirty="0"/>
              <a:t> </a:t>
            </a:r>
            <a:r>
              <a:rPr lang="tr-TR" dirty="0" err="1"/>
              <a:t>within</a:t>
            </a:r>
            <a:r>
              <a:rPr lang="tr-TR" dirty="0"/>
              <a:t> a </a:t>
            </a:r>
            <a:r>
              <a:rPr lang="tr-TR" dirty="0" err="1"/>
              <a:t>story</a:t>
            </a:r>
            <a:r>
              <a:rPr lang="tr-TR" dirty="0"/>
              <a:t>)</a:t>
            </a:r>
          </a:p>
        </p:txBody>
      </p:sp>
      <p:sp>
        <p:nvSpPr>
          <p:cNvPr id="3" name="İçerik Yer Tutucusu 2">
            <a:extLst>
              <a:ext uri="{FF2B5EF4-FFF2-40B4-BE49-F238E27FC236}">
                <a16:creationId xmlns:a16="http://schemas.microsoft.com/office/drawing/2014/main" id="{C202AA57-5342-5B56-B9D6-BA485D81C1A8}"/>
              </a:ext>
            </a:extLst>
          </p:cNvPr>
          <p:cNvSpPr>
            <a:spLocks noGrp="1"/>
          </p:cNvSpPr>
          <p:nvPr>
            <p:ph idx="1"/>
          </p:nvPr>
        </p:nvSpPr>
        <p:spPr>
          <a:xfrm>
            <a:off x="6313216" y="1479309"/>
            <a:ext cx="5089072" cy="4967141"/>
          </a:xfrm>
        </p:spPr>
        <p:txBody>
          <a:bodyPr>
            <a:normAutofit fontScale="77500" lnSpcReduction="20000"/>
          </a:bodyPr>
          <a:lstStyle/>
          <a:p>
            <a:pPr lvl="0"/>
            <a:r>
              <a:rPr lang="en-US" i="1" dirty="0"/>
              <a:t>Wuthering Heights</a:t>
            </a:r>
            <a:r>
              <a:rPr lang="en-US" dirty="0"/>
              <a:t> is referred to as a “frame narrative.”</a:t>
            </a:r>
          </a:p>
          <a:p>
            <a:pPr lvl="0"/>
            <a:r>
              <a:rPr lang="en-US" dirty="0"/>
              <a:t>The two main narrators are Lockwood and Nelly Dean, but other narrators arise throughout the novel when Nelly quotes what other characters have told her.</a:t>
            </a:r>
          </a:p>
          <a:p>
            <a:pPr lvl="0"/>
            <a:r>
              <a:rPr lang="en-US" dirty="0"/>
              <a:t>The frame narrative form of the novel adds complexity for the reader. Lockwood is the outer layer and Nelly the inner layer</a:t>
            </a:r>
            <a:r>
              <a:rPr lang="tr-TR" dirty="0"/>
              <a:t>.</a:t>
            </a:r>
            <a:endParaRPr lang="en-US" dirty="0"/>
          </a:p>
          <a:p>
            <a:pPr lvl="0"/>
            <a:r>
              <a:rPr lang="en-US" dirty="0"/>
              <a:t>Since the story passes through layers, the reader must question the reliability of all that he or she reads.  </a:t>
            </a:r>
          </a:p>
          <a:p>
            <a:pPr lvl="1"/>
            <a:r>
              <a:rPr lang="en-US" dirty="0"/>
              <a:t>Example:  Nelly glosses over events to minimize her own guilt</a:t>
            </a:r>
          </a:p>
          <a:p>
            <a:pPr lvl="1"/>
            <a:r>
              <a:rPr lang="en-US" dirty="0"/>
              <a:t>Example:  Lockwood is naïve and lacks good judgment</a:t>
            </a:r>
          </a:p>
          <a:p>
            <a:endParaRPr lang="tr-TR" dirty="0"/>
          </a:p>
        </p:txBody>
      </p:sp>
      <p:sp>
        <p:nvSpPr>
          <p:cNvPr id="4" name="Oval 3">
            <a:extLst>
              <a:ext uri="{FF2B5EF4-FFF2-40B4-BE49-F238E27FC236}">
                <a16:creationId xmlns:a16="http://schemas.microsoft.com/office/drawing/2014/main" id="{8C1018CF-164F-9239-9977-436270BBAC51}"/>
              </a:ext>
            </a:extLst>
          </p:cNvPr>
          <p:cNvSpPr/>
          <p:nvPr/>
        </p:nvSpPr>
        <p:spPr>
          <a:xfrm>
            <a:off x="3341914" y="3570514"/>
            <a:ext cx="1153886" cy="102325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val 4">
            <a:extLst>
              <a:ext uri="{FF2B5EF4-FFF2-40B4-BE49-F238E27FC236}">
                <a16:creationId xmlns:a16="http://schemas.microsoft.com/office/drawing/2014/main" id="{5D7EFBD8-7C31-9941-510C-C6363C2978DC}"/>
              </a:ext>
            </a:extLst>
          </p:cNvPr>
          <p:cNvSpPr/>
          <p:nvPr/>
        </p:nvSpPr>
        <p:spPr>
          <a:xfrm>
            <a:off x="2835728" y="2960913"/>
            <a:ext cx="2166258" cy="224245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a:extLst>
              <a:ext uri="{FF2B5EF4-FFF2-40B4-BE49-F238E27FC236}">
                <a16:creationId xmlns:a16="http://schemas.microsoft.com/office/drawing/2014/main" id="{57853D88-BDEA-2A14-A229-A206497F84BD}"/>
              </a:ext>
            </a:extLst>
          </p:cNvPr>
          <p:cNvSpPr/>
          <p:nvPr/>
        </p:nvSpPr>
        <p:spPr>
          <a:xfrm>
            <a:off x="2204357" y="2541812"/>
            <a:ext cx="3429000" cy="320584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p14="http://schemas.microsoft.com/office/powerpoint/2010/main">
        <mc:Choice Requires="p14">
          <p:contentPart p14:bwMode="auto" r:id="rId2">
            <p14:nvContentPartPr>
              <p14:cNvPr id="7" name="Mürekkep 6">
                <a:extLst>
                  <a:ext uri="{FF2B5EF4-FFF2-40B4-BE49-F238E27FC236}">
                    <a16:creationId xmlns:a16="http://schemas.microsoft.com/office/drawing/2014/main" id="{1C0C06DB-F9AF-CD06-411F-62F7889F35AA}"/>
                  </a:ext>
                </a:extLst>
              </p14:cNvPr>
              <p14:cNvContentPartPr/>
              <p14:nvPr/>
            </p14:nvContentPartPr>
            <p14:xfrm>
              <a:off x="3731880" y="3962880"/>
              <a:ext cx="392040" cy="331560"/>
            </p14:xfrm>
          </p:contentPart>
        </mc:Choice>
        <mc:Fallback xmlns="">
          <p:pic>
            <p:nvPicPr>
              <p:cNvPr id="7" name="Mürekkep 6">
                <a:extLst>
                  <a:ext uri="{FF2B5EF4-FFF2-40B4-BE49-F238E27FC236}">
                    <a16:creationId xmlns:a16="http://schemas.microsoft.com/office/drawing/2014/main" id="{1C0C06DB-F9AF-CD06-411F-62F7889F35AA}"/>
                  </a:ext>
                </a:extLst>
              </p:cNvPr>
              <p:cNvPicPr/>
              <p:nvPr/>
            </p:nvPicPr>
            <p:blipFill>
              <a:blip r:embed="rId3"/>
              <a:stretch>
                <a:fillRect/>
              </a:stretch>
            </p:blipFill>
            <p:spPr>
              <a:xfrm>
                <a:off x="3725760" y="3956760"/>
                <a:ext cx="404280" cy="343800"/>
              </a:xfrm>
              <a:prstGeom prst="rect">
                <a:avLst/>
              </a:prstGeom>
            </p:spPr>
          </p:pic>
        </mc:Fallback>
      </mc:AlternateContent>
      <p:grpSp>
        <p:nvGrpSpPr>
          <p:cNvPr id="11" name="Grup 10">
            <a:extLst>
              <a:ext uri="{FF2B5EF4-FFF2-40B4-BE49-F238E27FC236}">
                <a16:creationId xmlns:a16="http://schemas.microsoft.com/office/drawing/2014/main" id="{47099310-7202-1F61-2253-1371A3A2E6BE}"/>
              </a:ext>
            </a:extLst>
          </p:cNvPr>
          <p:cNvGrpSpPr/>
          <p:nvPr/>
        </p:nvGrpSpPr>
        <p:grpSpPr>
          <a:xfrm>
            <a:off x="2376480" y="3434040"/>
            <a:ext cx="1050120" cy="916920"/>
            <a:chOff x="2376480" y="3434040"/>
            <a:chExt cx="1050120" cy="916920"/>
          </a:xfrm>
        </p:grpSpPr>
        <mc:AlternateContent xmlns:mc="http://schemas.openxmlformats.org/markup-compatibility/2006" xmlns:p14="http://schemas.microsoft.com/office/powerpoint/2010/main">
          <mc:Choice Requires="p14">
            <p:contentPart p14:bwMode="auto" r:id="rId4">
              <p14:nvContentPartPr>
                <p14:cNvPr id="8" name="Mürekkep 7">
                  <a:extLst>
                    <a:ext uri="{FF2B5EF4-FFF2-40B4-BE49-F238E27FC236}">
                      <a16:creationId xmlns:a16="http://schemas.microsoft.com/office/drawing/2014/main" id="{C0CE989E-15DC-07C5-8235-36E30838219A}"/>
                    </a:ext>
                  </a:extLst>
                </p14:cNvPr>
                <p14:cNvContentPartPr/>
                <p14:nvPr/>
              </p14:nvContentPartPr>
              <p14:xfrm>
                <a:off x="3153720" y="3434040"/>
                <a:ext cx="272880" cy="562320"/>
              </p14:xfrm>
            </p:contentPart>
          </mc:Choice>
          <mc:Fallback xmlns="">
            <p:pic>
              <p:nvPicPr>
                <p:cNvPr id="8" name="Mürekkep 7">
                  <a:extLst>
                    <a:ext uri="{FF2B5EF4-FFF2-40B4-BE49-F238E27FC236}">
                      <a16:creationId xmlns:a16="http://schemas.microsoft.com/office/drawing/2014/main" id="{C0CE989E-15DC-07C5-8235-36E30838219A}"/>
                    </a:ext>
                  </a:extLst>
                </p:cNvPr>
                <p:cNvPicPr/>
                <p:nvPr/>
              </p:nvPicPr>
              <p:blipFill>
                <a:blip r:embed="rId5"/>
                <a:stretch>
                  <a:fillRect/>
                </a:stretch>
              </p:blipFill>
              <p:spPr>
                <a:xfrm>
                  <a:off x="3147600" y="3427920"/>
                  <a:ext cx="285120" cy="574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Mürekkep 8">
                  <a:extLst>
                    <a:ext uri="{FF2B5EF4-FFF2-40B4-BE49-F238E27FC236}">
                      <a16:creationId xmlns:a16="http://schemas.microsoft.com/office/drawing/2014/main" id="{483D4F38-CB8C-33E4-9B0D-9F6A2E4FD74F}"/>
                    </a:ext>
                  </a:extLst>
                </p14:cNvPr>
                <p14:cNvContentPartPr/>
                <p14:nvPr/>
              </p14:nvContentPartPr>
              <p14:xfrm>
                <a:off x="2376480" y="3818160"/>
                <a:ext cx="410760" cy="532800"/>
              </p14:xfrm>
            </p:contentPart>
          </mc:Choice>
          <mc:Fallback xmlns="">
            <p:pic>
              <p:nvPicPr>
                <p:cNvPr id="9" name="Mürekkep 8">
                  <a:extLst>
                    <a:ext uri="{FF2B5EF4-FFF2-40B4-BE49-F238E27FC236}">
                      <a16:creationId xmlns:a16="http://schemas.microsoft.com/office/drawing/2014/main" id="{483D4F38-CB8C-33E4-9B0D-9F6A2E4FD74F}"/>
                    </a:ext>
                  </a:extLst>
                </p:cNvPr>
                <p:cNvPicPr/>
                <p:nvPr/>
              </p:nvPicPr>
              <p:blipFill>
                <a:blip r:embed="rId7"/>
                <a:stretch>
                  <a:fillRect/>
                </a:stretch>
              </p:blipFill>
              <p:spPr>
                <a:xfrm>
                  <a:off x="2370360" y="3812040"/>
                  <a:ext cx="423000" cy="545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2" name="Mürekkep 11">
                <a:extLst>
                  <a:ext uri="{FF2B5EF4-FFF2-40B4-BE49-F238E27FC236}">
                    <a16:creationId xmlns:a16="http://schemas.microsoft.com/office/drawing/2014/main" id="{94F61D4C-E0B2-1F18-0380-A94B55E1B1FF}"/>
                  </a:ext>
                </a:extLst>
              </p14:cNvPr>
              <p14:cNvContentPartPr/>
              <p14:nvPr/>
            </p14:nvContentPartPr>
            <p14:xfrm>
              <a:off x="1386120" y="4159440"/>
              <a:ext cx="511920" cy="246600"/>
            </p14:xfrm>
          </p:contentPart>
        </mc:Choice>
        <mc:Fallback xmlns="">
          <p:pic>
            <p:nvPicPr>
              <p:cNvPr id="12" name="Mürekkep 11">
                <a:extLst>
                  <a:ext uri="{FF2B5EF4-FFF2-40B4-BE49-F238E27FC236}">
                    <a16:creationId xmlns:a16="http://schemas.microsoft.com/office/drawing/2014/main" id="{94F61D4C-E0B2-1F18-0380-A94B55E1B1FF}"/>
                  </a:ext>
                </a:extLst>
              </p:cNvPr>
              <p:cNvPicPr/>
              <p:nvPr/>
            </p:nvPicPr>
            <p:blipFill>
              <a:blip r:embed="rId9"/>
              <a:stretch>
                <a:fillRect/>
              </a:stretch>
            </p:blipFill>
            <p:spPr>
              <a:xfrm>
                <a:off x="1380000" y="4153320"/>
                <a:ext cx="52416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Mürekkep 12">
                <a:extLst>
                  <a:ext uri="{FF2B5EF4-FFF2-40B4-BE49-F238E27FC236}">
                    <a16:creationId xmlns:a16="http://schemas.microsoft.com/office/drawing/2014/main" id="{3C0C92E4-C544-AF48-D572-569521F0B7B6}"/>
                  </a:ext>
                </a:extLst>
              </p14:cNvPr>
              <p14:cNvContentPartPr/>
              <p14:nvPr/>
            </p14:nvContentPartPr>
            <p14:xfrm>
              <a:off x="849000" y="3148920"/>
              <a:ext cx="1139040" cy="864360"/>
            </p14:xfrm>
          </p:contentPart>
        </mc:Choice>
        <mc:Fallback xmlns="">
          <p:pic>
            <p:nvPicPr>
              <p:cNvPr id="13" name="Mürekkep 12">
                <a:extLst>
                  <a:ext uri="{FF2B5EF4-FFF2-40B4-BE49-F238E27FC236}">
                    <a16:creationId xmlns:a16="http://schemas.microsoft.com/office/drawing/2014/main" id="{3C0C92E4-C544-AF48-D572-569521F0B7B6}"/>
                  </a:ext>
                </a:extLst>
              </p:cNvPr>
              <p:cNvPicPr/>
              <p:nvPr/>
            </p:nvPicPr>
            <p:blipFill>
              <a:blip r:embed="rId11"/>
              <a:stretch>
                <a:fillRect/>
              </a:stretch>
            </p:blipFill>
            <p:spPr>
              <a:xfrm>
                <a:off x="842880" y="3142800"/>
                <a:ext cx="1151280" cy="876600"/>
              </a:xfrm>
              <a:prstGeom prst="rect">
                <a:avLst/>
              </a:prstGeom>
            </p:spPr>
          </p:pic>
        </mc:Fallback>
      </mc:AlternateContent>
    </p:spTree>
    <p:extLst>
      <p:ext uri="{BB962C8B-B14F-4D97-AF65-F5344CB8AC3E}">
        <p14:creationId xmlns:p14="http://schemas.microsoft.com/office/powerpoint/2010/main" val="2184168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FCC41A-7A6A-EDEC-7FD5-8799C56B5EC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0AF555-5C4B-1E7D-CB6F-9237445A418E}"/>
              </a:ext>
            </a:extLst>
          </p:cNvPr>
          <p:cNvSpPr>
            <a:spLocks noGrp="1"/>
          </p:cNvSpPr>
          <p:nvPr>
            <p:ph idx="1"/>
          </p:nvPr>
        </p:nvSpPr>
        <p:spPr/>
        <p:txBody>
          <a:bodyPr>
            <a:normAutofit fontScale="92500" lnSpcReduction="20000"/>
          </a:bodyPr>
          <a:lstStyle/>
          <a:p>
            <a:r>
              <a:rPr lang="tr-TR" dirty="0" err="1"/>
              <a:t>Nelly</a:t>
            </a:r>
            <a:r>
              <a:rPr lang="tr-TR" dirty="0"/>
              <a:t> is a «</a:t>
            </a:r>
            <a:r>
              <a:rPr lang="tr-TR" dirty="0" err="1"/>
              <a:t>hypodiegetic</a:t>
            </a:r>
            <a:r>
              <a:rPr lang="tr-TR" dirty="0"/>
              <a:t>» </a:t>
            </a:r>
            <a:r>
              <a:rPr lang="tr-TR" dirty="0" err="1"/>
              <a:t>narrator</a:t>
            </a:r>
            <a:r>
              <a:rPr lang="tr-TR" dirty="0"/>
              <a:t>, in Gerard </a:t>
            </a:r>
            <a:r>
              <a:rPr lang="tr-TR" dirty="0" err="1"/>
              <a:t>Genette’s</a:t>
            </a:r>
            <a:r>
              <a:rPr lang="tr-TR" dirty="0"/>
              <a:t> </a:t>
            </a:r>
            <a:r>
              <a:rPr lang="tr-TR" dirty="0" err="1"/>
              <a:t>term</a:t>
            </a:r>
            <a:r>
              <a:rPr lang="tr-TR" dirty="0"/>
              <a:t>, since </a:t>
            </a:r>
            <a:r>
              <a:rPr lang="tr-TR" dirty="0" err="1"/>
              <a:t>she</a:t>
            </a:r>
            <a:r>
              <a:rPr lang="tr-TR" dirty="0"/>
              <a:t> </a:t>
            </a:r>
            <a:r>
              <a:rPr lang="tr-TR" dirty="0" err="1"/>
              <a:t>participates</a:t>
            </a:r>
            <a:r>
              <a:rPr lang="tr-TR" dirty="0"/>
              <a:t> as a </a:t>
            </a:r>
            <a:r>
              <a:rPr lang="tr-TR" dirty="0" err="1"/>
              <a:t>character</a:t>
            </a:r>
            <a:r>
              <a:rPr lang="tr-TR" dirty="0"/>
              <a:t> in </a:t>
            </a:r>
            <a:r>
              <a:rPr lang="tr-TR" dirty="0" err="1"/>
              <a:t>the</a:t>
            </a:r>
            <a:r>
              <a:rPr lang="tr-TR" dirty="0"/>
              <a:t> </a:t>
            </a:r>
            <a:r>
              <a:rPr lang="tr-TR" dirty="0" err="1"/>
              <a:t>story</a:t>
            </a:r>
            <a:r>
              <a:rPr lang="tr-TR" dirty="0"/>
              <a:t> </a:t>
            </a:r>
            <a:r>
              <a:rPr lang="tr-TR" dirty="0" err="1"/>
              <a:t>she</a:t>
            </a:r>
            <a:r>
              <a:rPr lang="tr-TR" dirty="0"/>
              <a:t> </a:t>
            </a:r>
            <a:r>
              <a:rPr lang="tr-TR" dirty="0" err="1"/>
              <a:t>tells</a:t>
            </a:r>
            <a:r>
              <a:rPr lang="tr-TR" dirty="0"/>
              <a:t>, but her </a:t>
            </a:r>
            <a:r>
              <a:rPr lang="tr-TR" dirty="0" err="1"/>
              <a:t>tale</a:t>
            </a:r>
            <a:r>
              <a:rPr lang="tr-TR" dirty="0"/>
              <a:t> is </a:t>
            </a:r>
            <a:r>
              <a:rPr lang="tr-TR" dirty="0" err="1"/>
              <a:t>enveloped</a:t>
            </a:r>
            <a:r>
              <a:rPr lang="tr-TR" dirty="0"/>
              <a:t> </a:t>
            </a:r>
            <a:r>
              <a:rPr lang="tr-TR" dirty="0" err="1"/>
              <a:t>by</a:t>
            </a:r>
            <a:r>
              <a:rPr lang="tr-TR" dirty="0"/>
              <a:t> </a:t>
            </a:r>
            <a:r>
              <a:rPr lang="tr-TR" dirty="0" err="1"/>
              <a:t>Lockwood’s</a:t>
            </a:r>
            <a:r>
              <a:rPr lang="tr-TR" dirty="0"/>
              <a:t>. </a:t>
            </a:r>
            <a:r>
              <a:rPr lang="tr-TR" b="1" dirty="0"/>
              <a:t>*(</a:t>
            </a:r>
            <a:r>
              <a:rPr lang="en-US" altLang="tr-TR" b="1" dirty="0"/>
              <a:t>a homodiegetic narrator always tells a story of </a:t>
            </a:r>
            <a:r>
              <a:rPr lang="en-US" altLang="tr-TR" b="1" i="1" dirty="0"/>
              <a:t>personal experience</a:t>
            </a:r>
            <a:r>
              <a:rPr lang="en-US" altLang="tr-TR" b="1" dirty="0"/>
              <a:t>, whereas a heterodiegetic narrator tells a story about </a:t>
            </a:r>
            <a:r>
              <a:rPr lang="en-US" altLang="tr-TR" b="1" i="1" dirty="0"/>
              <a:t>other</a:t>
            </a:r>
            <a:r>
              <a:rPr lang="en-US" altLang="tr-TR" b="1" dirty="0"/>
              <a:t> people's experiences)</a:t>
            </a:r>
            <a:endParaRPr lang="tr-TR" b="1" dirty="0"/>
          </a:p>
          <a:p>
            <a:r>
              <a:rPr lang="tr-TR" dirty="0" err="1"/>
              <a:t>It</a:t>
            </a:r>
            <a:r>
              <a:rPr lang="tr-TR" dirty="0"/>
              <a:t> is a </a:t>
            </a:r>
            <a:r>
              <a:rPr lang="tr-TR" dirty="0" err="1"/>
              <a:t>tale</a:t>
            </a:r>
            <a:r>
              <a:rPr lang="tr-TR" dirty="0"/>
              <a:t> </a:t>
            </a:r>
            <a:r>
              <a:rPr lang="tr-TR" dirty="0" err="1"/>
              <a:t>told</a:t>
            </a:r>
            <a:r>
              <a:rPr lang="tr-TR" dirty="0"/>
              <a:t> </a:t>
            </a:r>
            <a:r>
              <a:rPr lang="tr-TR" dirty="0" err="1"/>
              <a:t>to</a:t>
            </a:r>
            <a:r>
              <a:rPr lang="tr-TR" dirty="0"/>
              <a:t> </a:t>
            </a:r>
            <a:r>
              <a:rPr lang="tr-TR" dirty="0" err="1"/>
              <a:t>create</a:t>
            </a:r>
            <a:r>
              <a:rPr lang="tr-TR" dirty="0"/>
              <a:t> </a:t>
            </a:r>
            <a:r>
              <a:rPr lang="tr-TR" dirty="0" err="1"/>
              <a:t>herself</a:t>
            </a:r>
            <a:r>
              <a:rPr lang="tr-TR" dirty="0"/>
              <a:t> as </a:t>
            </a:r>
            <a:r>
              <a:rPr lang="tr-TR" dirty="0" err="1"/>
              <a:t>central</a:t>
            </a:r>
            <a:r>
              <a:rPr lang="tr-TR" dirty="0"/>
              <a:t> </a:t>
            </a:r>
            <a:r>
              <a:rPr lang="tr-TR" dirty="0" err="1"/>
              <a:t>figure</a:t>
            </a:r>
            <a:r>
              <a:rPr lang="tr-TR" dirty="0"/>
              <a:t>: </a:t>
            </a:r>
            <a:r>
              <a:rPr lang="tr-TR" dirty="0" err="1"/>
              <a:t>the</a:t>
            </a:r>
            <a:r>
              <a:rPr lang="tr-TR" dirty="0"/>
              <a:t> moral, </a:t>
            </a:r>
            <a:r>
              <a:rPr lang="tr-TR" dirty="0" err="1"/>
              <a:t>rational</a:t>
            </a:r>
            <a:r>
              <a:rPr lang="tr-TR" dirty="0"/>
              <a:t> </a:t>
            </a:r>
            <a:r>
              <a:rPr lang="tr-TR" dirty="0" err="1"/>
              <a:t>hub</a:t>
            </a:r>
            <a:r>
              <a:rPr lang="tr-TR" dirty="0"/>
              <a:t> of </a:t>
            </a:r>
            <a:r>
              <a:rPr lang="tr-TR" dirty="0" err="1"/>
              <a:t>the</a:t>
            </a:r>
            <a:r>
              <a:rPr lang="tr-TR" dirty="0"/>
              <a:t> </a:t>
            </a:r>
            <a:r>
              <a:rPr lang="tr-TR" dirty="0" err="1"/>
              <a:t>tale</a:t>
            </a:r>
            <a:r>
              <a:rPr lang="tr-TR" dirty="0"/>
              <a:t>!</a:t>
            </a:r>
          </a:p>
          <a:p>
            <a:r>
              <a:rPr lang="tr-TR" dirty="0" err="1"/>
              <a:t>She</a:t>
            </a:r>
            <a:r>
              <a:rPr lang="tr-TR" dirty="0"/>
              <a:t> </a:t>
            </a:r>
            <a:r>
              <a:rPr lang="tr-TR" dirty="0" err="1"/>
              <a:t>represents</a:t>
            </a:r>
            <a:r>
              <a:rPr lang="tr-TR" dirty="0"/>
              <a:t> </a:t>
            </a:r>
            <a:r>
              <a:rPr lang="tr-TR" dirty="0" err="1"/>
              <a:t>the</a:t>
            </a:r>
            <a:r>
              <a:rPr lang="tr-TR" dirty="0"/>
              <a:t> </a:t>
            </a:r>
            <a:r>
              <a:rPr lang="tr-TR" dirty="0" err="1"/>
              <a:t>working-class</a:t>
            </a:r>
            <a:r>
              <a:rPr lang="tr-TR" dirty="0"/>
              <a:t> of </a:t>
            </a:r>
            <a:r>
              <a:rPr lang="tr-TR" dirty="0" err="1"/>
              <a:t>the</a:t>
            </a:r>
            <a:r>
              <a:rPr lang="tr-TR" dirty="0"/>
              <a:t> </a:t>
            </a:r>
            <a:r>
              <a:rPr lang="tr-TR" dirty="0" err="1"/>
              <a:t>Victorian</a:t>
            </a:r>
            <a:r>
              <a:rPr lang="tr-TR" dirty="0"/>
              <a:t> age.</a:t>
            </a:r>
          </a:p>
          <a:p>
            <a:r>
              <a:rPr lang="tr-TR" dirty="0" err="1"/>
              <a:t>She</a:t>
            </a:r>
            <a:r>
              <a:rPr lang="tr-TR" dirty="0"/>
              <a:t> is </a:t>
            </a:r>
            <a:r>
              <a:rPr lang="tr-TR" dirty="0" err="1"/>
              <a:t>also</a:t>
            </a:r>
            <a:r>
              <a:rPr lang="tr-TR" dirty="0"/>
              <a:t> </a:t>
            </a:r>
            <a:r>
              <a:rPr lang="tr-TR" dirty="0" err="1"/>
              <a:t>considered</a:t>
            </a:r>
            <a:r>
              <a:rPr lang="tr-TR" dirty="0"/>
              <a:t> as «</a:t>
            </a:r>
            <a:r>
              <a:rPr lang="tr-TR" dirty="0" err="1"/>
              <a:t>unreliable</a:t>
            </a:r>
            <a:r>
              <a:rPr lang="tr-TR" dirty="0"/>
              <a:t> </a:t>
            </a:r>
            <a:r>
              <a:rPr lang="tr-TR" dirty="0" err="1"/>
              <a:t>narrator</a:t>
            </a:r>
            <a:r>
              <a:rPr lang="tr-TR" dirty="0"/>
              <a:t>» in Wayne </a:t>
            </a:r>
            <a:r>
              <a:rPr lang="tr-TR" dirty="0" err="1"/>
              <a:t>Booth’s</a:t>
            </a:r>
            <a:r>
              <a:rPr lang="tr-TR" dirty="0"/>
              <a:t> </a:t>
            </a:r>
            <a:r>
              <a:rPr lang="tr-TR" dirty="0" err="1"/>
              <a:t>term</a:t>
            </a:r>
            <a:r>
              <a:rPr lang="tr-TR" dirty="0"/>
              <a:t>.</a:t>
            </a:r>
          </a:p>
          <a:p>
            <a:r>
              <a:rPr lang="tr-TR" dirty="0" err="1"/>
              <a:t>She</a:t>
            </a:r>
            <a:r>
              <a:rPr lang="tr-TR" dirty="0"/>
              <a:t> is not </a:t>
            </a:r>
            <a:r>
              <a:rPr lang="tr-TR" dirty="0" err="1"/>
              <a:t>always</a:t>
            </a:r>
            <a:r>
              <a:rPr lang="tr-TR" dirty="0"/>
              <a:t> as </a:t>
            </a:r>
            <a:r>
              <a:rPr lang="tr-TR" dirty="0" err="1"/>
              <a:t>loyal</a:t>
            </a:r>
            <a:r>
              <a:rPr lang="tr-TR" dirty="0"/>
              <a:t> </a:t>
            </a:r>
            <a:r>
              <a:rPr lang="tr-TR" dirty="0" err="1"/>
              <a:t>or</a:t>
            </a:r>
            <a:r>
              <a:rPr lang="tr-TR" dirty="0"/>
              <a:t> </a:t>
            </a:r>
            <a:r>
              <a:rPr lang="tr-TR" dirty="0" err="1"/>
              <a:t>honest</a:t>
            </a:r>
            <a:r>
              <a:rPr lang="tr-TR" dirty="0"/>
              <a:t> as </a:t>
            </a:r>
            <a:r>
              <a:rPr lang="tr-TR" dirty="0" err="1"/>
              <a:t>she</a:t>
            </a:r>
            <a:r>
              <a:rPr lang="tr-TR" dirty="0"/>
              <a:t> </a:t>
            </a:r>
            <a:r>
              <a:rPr lang="tr-TR" dirty="0" err="1"/>
              <a:t>pretends</a:t>
            </a:r>
            <a:r>
              <a:rPr lang="tr-TR" dirty="0"/>
              <a:t>:</a:t>
            </a:r>
          </a:p>
          <a:p>
            <a:pPr marL="457200" lvl="1" indent="0">
              <a:buNone/>
            </a:pPr>
            <a:r>
              <a:rPr lang="tr-TR" i="1" dirty="0" err="1"/>
              <a:t>The</a:t>
            </a:r>
            <a:r>
              <a:rPr lang="tr-TR" i="1" dirty="0"/>
              <a:t> </a:t>
            </a:r>
            <a:r>
              <a:rPr lang="tr-TR" i="1" dirty="0" err="1"/>
              <a:t>poor</a:t>
            </a:r>
            <a:r>
              <a:rPr lang="tr-TR" i="1" dirty="0"/>
              <a:t> </a:t>
            </a:r>
            <a:r>
              <a:rPr lang="tr-TR" i="1" dirty="0" err="1"/>
              <a:t>thing</a:t>
            </a:r>
            <a:r>
              <a:rPr lang="tr-TR" i="1" dirty="0"/>
              <a:t> </a:t>
            </a:r>
            <a:r>
              <a:rPr lang="tr-TR" i="1" dirty="0" err="1"/>
              <a:t>was</a:t>
            </a:r>
            <a:r>
              <a:rPr lang="tr-TR" i="1" dirty="0"/>
              <a:t> </a:t>
            </a:r>
            <a:r>
              <a:rPr lang="tr-TR" i="1" dirty="0" err="1"/>
              <a:t>finally</a:t>
            </a:r>
            <a:r>
              <a:rPr lang="tr-TR" i="1" dirty="0"/>
              <a:t> </a:t>
            </a:r>
            <a:r>
              <a:rPr lang="tr-TR" i="1" dirty="0" err="1"/>
              <a:t>got</a:t>
            </a:r>
            <a:r>
              <a:rPr lang="tr-TR" i="1" dirty="0"/>
              <a:t> </a:t>
            </a:r>
            <a:r>
              <a:rPr lang="tr-TR" i="1" dirty="0" err="1"/>
              <a:t>off</a:t>
            </a:r>
            <a:r>
              <a:rPr lang="tr-TR" i="1" dirty="0"/>
              <a:t> </a:t>
            </a:r>
            <a:r>
              <a:rPr lang="tr-TR" i="1" dirty="0" err="1"/>
              <a:t>with</a:t>
            </a:r>
            <a:r>
              <a:rPr lang="tr-TR" i="1" dirty="0"/>
              <a:t> </a:t>
            </a:r>
            <a:r>
              <a:rPr lang="tr-TR" i="1" dirty="0" err="1"/>
              <a:t>several</a:t>
            </a:r>
            <a:r>
              <a:rPr lang="tr-TR" i="1" dirty="0"/>
              <a:t> </a:t>
            </a:r>
            <a:r>
              <a:rPr lang="tr-TR" i="1" dirty="0" err="1"/>
              <a:t>delusive</a:t>
            </a:r>
            <a:r>
              <a:rPr lang="tr-TR" i="1" dirty="0"/>
              <a:t> </a:t>
            </a:r>
            <a:r>
              <a:rPr lang="tr-TR" i="1" dirty="0" err="1"/>
              <a:t>assurances</a:t>
            </a:r>
            <a:r>
              <a:rPr lang="tr-TR" i="1" dirty="0"/>
              <a:t> </a:t>
            </a:r>
            <a:r>
              <a:rPr lang="tr-TR" i="1" dirty="0" err="1"/>
              <a:t>that</a:t>
            </a:r>
            <a:r>
              <a:rPr lang="tr-TR" i="1" dirty="0"/>
              <a:t> his </a:t>
            </a:r>
            <a:r>
              <a:rPr lang="tr-TR" i="1" dirty="0" err="1"/>
              <a:t>absence</a:t>
            </a:r>
            <a:r>
              <a:rPr lang="tr-TR" i="1" dirty="0"/>
              <a:t> </a:t>
            </a:r>
            <a:r>
              <a:rPr lang="tr-TR" i="1" dirty="0" err="1"/>
              <a:t>should</a:t>
            </a:r>
            <a:r>
              <a:rPr lang="tr-TR" i="1" dirty="0"/>
              <a:t> be </a:t>
            </a:r>
            <a:r>
              <a:rPr lang="tr-TR" i="1" dirty="0" err="1"/>
              <a:t>short</a:t>
            </a:r>
            <a:r>
              <a:rPr lang="tr-TR" i="1" dirty="0"/>
              <a:t>; </a:t>
            </a:r>
            <a:r>
              <a:rPr lang="tr-TR" i="1" dirty="0" err="1"/>
              <a:t>that</a:t>
            </a:r>
            <a:r>
              <a:rPr lang="tr-TR" i="1" dirty="0"/>
              <a:t> </a:t>
            </a:r>
            <a:r>
              <a:rPr lang="tr-TR" i="1" dirty="0" err="1"/>
              <a:t>Mr</a:t>
            </a:r>
            <a:r>
              <a:rPr lang="tr-TR" i="1" dirty="0"/>
              <a:t> Edgar </a:t>
            </a:r>
            <a:r>
              <a:rPr lang="tr-TR" i="1" dirty="0" err="1"/>
              <a:t>and</a:t>
            </a:r>
            <a:r>
              <a:rPr lang="tr-TR" i="1" dirty="0"/>
              <a:t> </a:t>
            </a:r>
            <a:r>
              <a:rPr lang="tr-TR" i="1" dirty="0" err="1"/>
              <a:t>Cathy</a:t>
            </a:r>
            <a:r>
              <a:rPr lang="tr-TR" i="1" dirty="0"/>
              <a:t> </a:t>
            </a:r>
            <a:r>
              <a:rPr lang="tr-TR" i="1" dirty="0" err="1"/>
              <a:t>would</a:t>
            </a:r>
            <a:r>
              <a:rPr lang="tr-TR" i="1" dirty="0"/>
              <a:t> </a:t>
            </a:r>
            <a:r>
              <a:rPr lang="tr-TR" i="1" dirty="0" err="1"/>
              <a:t>visit</a:t>
            </a:r>
            <a:r>
              <a:rPr lang="tr-TR" i="1" dirty="0"/>
              <a:t> </a:t>
            </a:r>
            <a:r>
              <a:rPr lang="tr-TR" i="1" dirty="0" err="1"/>
              <a:t>him</a:t>
            </a:r>
            <a:r>
              <a:rPr lang="tr-TR" i="1" dirty="0"/>
              <a:t>, </a:t>
            </a:r>
            <a:r>
              <a:rPr lang="tr-TR" i="1" dirty="0" err="1"/>
              <a:t>and</a:t>
            </a:r>
            <a:r>
              <a:rPr lang="tr-TR" i="1" dirty="0"/>
              <a:t> </a:t>
            </a:r>
            <a:r>
              <a:rPr lang="tr-TR" i="1" dirty="0" err="1"/>
              <a:t>other</a:t>
            </a:r>
            <a:r>
              <a:rPr lang="tr-TR" i="1" dirty="0"/>
              <a:t> </a:t>
            </a:r>
            <a:r>
              <a:rPr lang="tr-TR" i="1" dirty="0" err="1"/>
              <a:t>promises</a:t>
            </a:r>
            <a:r>
              <a:rPr lang="tr-TR" i="1" dirty="0"/>
              <a:t>, </a:t>
            </a:r>
            <a:r>
              <a:rPr lang="tr-TR" i="1" dirty="0" err="1"/>
              <a:t>equally</a:t>
            </a:r>
            <a:r>
              <a:rPr lang="tr-TR" i="1" dirty="0"/>
              <a:t> </a:t>
            </a:r>
            <a:r>
              <a:rPr lang="tr-TR" i="1" dirty="0" err="1"/>
              <a:t>ill-founded</a:t>
            </a:r>
            <a:r>
              <a:rPr lang="tr-TR" i="1" dirty="0"/>
              <a:t>, </a:t>
            </a:r>
            <a:r>
              <a:rPr lang="tr-TR" i="1" dirty="0" err="1"/>
              <a:t>which</a:t>
            </a:r>
            <a:r>
              <a:rPr lang="tr-TR" i="1" dirty="0"/>
              <a:t> I </a:t>
            </a:r>
            <a:r>
              <a:rPr lang="tr-TR" i="1" dirty="0" err="1"/>
              <a:t>invented</a:t>
            </a:r>
            <a:r>
              <a:rPr lang="tr-TR" i="1" dirty="0"/>
              <a:t> </a:t>
            </a:r>
            <a:r>
              <a:rPr lang="tr-TR" i="1" dirty="0" err="1"/>
              <a:t>and</a:t>
            </a:r>
            <a:r>
              <a:rPr lang="tr-TR" i="1" dirty="0"/>
              <a:t> </a:t>
            </a:r>
            <a:r>
              <a:rPr lang="tr-TR" i="1" dirty="0" err="1"/>
              <a:t>reiterated</a:t>
            </a:r>
            <a:r>
              <a:rPr lang="tr-TR" i="1" dirty="0"/>
              <a:t> at </a:t>
            </a:r>
            <a:r>
              <a:rPr lang="tr-TR" i="1" dirty="0" err="1"/>
              <a:t>intervals</a:t>
            </a:r>
            <a:r>
              <a:rPr lang="tr-TR" i="1" dirty="0"/>
              <a:t> </a:t>
            </a:r>
            <a:r>
              <a:rPr lang="tr-TR" i="1" dirty="0" err="1"/>
              <a:t>throughout</a:t>
            </a:r>
            <a:r>
              <a:rPr lang="tr-TR" i="1" dirty="0"/>
              <a:t> </a:t>
            </a:r>
            <a:r>
              <a:rPr lang="tr-TR" i="1" dirty="0" err="1"/>
              <a:t>the</a:t>
            </a:r>
            <a:r>
              <a:rPr lang="tr-TR" i="1" dirty="0"/>
              <a:t> </a:t>
            </a:r>
            <a:r>
              <a:rPr lang="tr-TR" i="1" dirty="0" err="1"/>
              <a:t>way</a:t>
            </a:r>
            <a:r>
              <a:rPr lang="tr-TR" i="1" dirty="0"/>
              <a:t>.(p</a:t>
            </a:r>
            <a:r>
              <a:rPr lang="tr-TR" dirty="0"/>
              <a:t>. 149)</a:t>
            </a:r>
          </a:p>
        </p:txBody>
      </p:sp>
    </p:spTree>
    <p:extLst>
      <p:ext uri="{BB962C8B-B14F-4D97-AF65-F5344CB8AC3E}">
        <p14:creationId xmlns:p14="http://schemas.microsoft.com/office/powerpoint/2010/main" val="711687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73">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Title 1"/>
          <p:cNvSpPr>
            <a:spLocks noGrp="1"/>
          </p:cNvSpPr>
          <p:nvPr>
            <p:ph type="title"/>
          </p:nvPr>
        </p:nvSpPr>
        <p:spPr>
          <a:xfrm>
            <a:off x="838200" y="557189"/>
            <a:ext cx="3374136" cy="5567891"/>
          </a:xfrm>
        </p:spPr>
        <p:txBody>
          <a:bodyPr>
            <a:normAutofit/>
          </a:bodyPr>
          <a:lstStyle/>
          <a:p>
            <a:pPr eaLnBrk="1" hangingPunct="1"/>
            <a:r>
              <a:rPr lang="en-US" altLang="en-US" sz="4800" dirty="0">
                <a:latin typeface="FrankRuehl" panose="020E0503060101010101" pitchFamily="34" charset="-79"/>
                <a:cs typeface="FrankRuehl" panose="020E0503060101010101" pitchFamily="34" charset="-79"/>
              </a:rPr>
              <a:t>Pairs:</a:t>
            </a:r>
            <a:br>
              <a:rPr lang="en-US" altLang="en-US" sz="4800" dirty="0">
                <a:latin typeface="FrankRuehl" panose="020E0503060101010101" pitchFamily="34" charset="-79"/>
                <a:cs typeface="FrankRuehl" panose="020E0503060101010101" pitchFamily="34" charset="-79"/>
              </a:rPr>
            </a:br>
            <a:r>
              <a:rPr lang="en-US" altLang="en-US" sz="4800" dirty="0">
                <a:latin typeface="FrankRuehl" panose="020E0503060101010101" pitchFamily="34" charset="-79"/>
                <a:cs typeface="FrankRuehl" panose="020E0503060101010101" pitchFamily="34" charset="-79"/>
              </a:rPr>
              <a:t>Wuthering Heights Vs Thrushcross Grange</a:t>
            </a:r>
          </a:p>
        </p:txBody>
      </p:sp>
      <p:graphicFrame>
        <p:nvGraphicFramePr>
          <p:cNvPr id="9221" name="Content Placeholder 2">
            <a:extLst>
              <a:ext uri="{FF2B5EF4-FFF2-40B4-BE49-F238E27FC236}">
                <a16:creationId xmlns:a16="http://schemas.microsoft.com/office/drawing/2014/main" id="{842AF6E7-4A83-4476-BCFA-BA56AEF9487E}"/>
              </a:ext>
            </a:extLst>
          </p:cNvPr>
          <p:cNvGraphicFramePr>
            <a:graphicFrameLocks noGrp="1"/>
          </p:cNvGraphicFramePr>
          <p:nvPr>
            <p:ph idx="1"/>
            <p:extLst>
              <p:ext uri="{D42A27DB-BD31-4B8C-83A1-F6EECF244321}">
                <p14:modId xmlns:p14="http://schemas.microsoft.com/office/powerpoint/2010/main" val="109368931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735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tr-TR">
                <a:solidFill>
                  <a:srgbClr val="FFFFFF"/>
                </a:solidFill>
                <a:latin typeface="FrankRuehl" panose="020E0503060101010101" pitchFamily="34" charset="-79"/>
                <a:cs typeface="FrankRuehl" panose="020E0503060101010101" pitchFamily="34" charset="-79"/>
              </a:rPr>
              <a:t>Romanticism and its influence in the novel</a:t>
            </a:r>
            <a:endParaRPr lang="en-US">
              <a:solidFill>
                <a:srgbClr val="FFFFFF"/>
              </a:solidFill>
              <a:latin typeface="FrankRuehl" panose="020E0503060101010101" pitchFamily="34" charset="-79"/>
              <a:cs typeface="FrankRuehl" panose="020E0503060101010101" pitchFamily="34" charset="-79"/>
            </a:endParaRPr>
          </a:p>
        </p:txBody>
      </p:sp>
      <p:sp>
        <p:nvSpPr>
          <p:cNvPr id="1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Bef>
                <a:spcPts val="0"/>
              </a:spcBef>
              <a:buNone/>
            </a:pPr>
            <a:endParaRPr lang="tr-TR" altLang="en-US" b="1" dirty="0">
              <a:latin typeface="FrankRuehl" panose="020E0503060101010101" pitchFamily="34" charset="-79"/>
              <a:cs typeface="FrankRuehl" panose="020E0503060101010101" pitchFamily="34" charset="-79"/>
            </a:endParaRPr>
          </a:p>
          <a:p>
            <a:pPr lvl="1">
              <a:spcBef>
                <a:spcPts val="0"/>
              </a:spcBef>
            </a:pPr>
            <a:r>
              <a:rPr lang="en-US" altLang="en-US" dirty="0">
                <a:latin typeface="FrankRuehl" panose="020E0503060101010101" pitchFamily="34" charset="-79"/>
                <a:cs typeface="FrankRuehl" panose="020E0503060101010101" pitchFamily="34" charset="-79"/>
              </a:rPr>
              <a:t>nature as a powerful spiritual force</a:t>
            </a:r>
          </a:p>
          <a:p>
            <a:pPr lvl="1">
              <a:spcBef>
                <a:spcPts val="0"/>
              </a:spcBef>
            </a:pPr>
            <a:r>
              <a:rPr lang="en-US" altLang="en-US" dirty="0">
                <a:latin typeface="FrankRuehl" panose="020E0503060101010101" pitchFamily="34" charset="-79"/>
                <a:cs typeface="FrankRuehl" panose="020E0503060101010101" pitchFamily="34" charset="-79"/>
              </a:rPr>
              <a:t>descriptions of the countryside</a:t>
            </a:r>
          </a:p>
          <a:p>
            <a:pPr lvl="1">
              <a:spcBef>
                <a:spcPts val="0"/>
              </a:spcBef>
            </a:pPr>
            <a:r>
              <a:rPr lang="en-US" altLang="en-US" dirty="0">
                <a:latin typeface="FrankRuehl" panose="020E0503060101010101" pitchFamily="34" charset="-79"/>
                <a:cs typeface="FrankRuehl" panose="020E0503060101010101" pitchFamily="34" charset="-79"/>
              </a:rPr>
              <a:t>elevated emotional levels and passion</a:t>
            </a:r>
          </a:p>
          <a:p>
            <a:pPr lvl="1">
              <a:spcBef>
                <a:spcPts val="0"/>
              </a:spcBef>
            </a:pPr>
            <a:r>
              <a:rPr lang="en-US" altLang="en-US" dirty="0">
                <a:latin typeface="FrankRuehl" panose="020E0503060101010101" pitchFamily="34" charset="-79"/>
                <a:cs typeface="FrankRuehl" panose="020E0503060101010101" pitchFamily="34" charset="-79"/>
              </a:rPr>
              <a:t>a desire to rise above the limitations of ordinary human existence </a:t>
            </a:r>
          </a:p>
          <a:p>
            <a:pPr lvl="1">
              <a:spcBef>
                <a:spcPts val="0"/>
              </a:spcBef>
            </a:pPr>
            <a:r>
              <a:rPr lang="en-US" altLang="en-US" dirty="0">
                <a:latin typeface="FrankRuehl" panose="020E0503060101010101" pitchFamily="34" charset="-79"/>
                <a:cs typeface="FrankRuehl" panose="020E0503060101010101" pitchFamily="34" charset="-79"/>
              </a:rPr>
              <a:t>a strong interest in death</a:t>
            </a:r>
          </a:p>
          <a:p>
            <a:pPr lvl="1">
              <a:spcBef>
                <a:spcPts val="0"/>
              </a:spcBef>
            </a:pPr>
            <a:r>
              <a:rPr lang="en-US" altLang="en-US" dirty="0">
                <a:latin typeface="FrankRuehl" panose="020E0503060101010101" pitchFamily="34" charset="-79"/>
                <a:cs typeface="FrankRuehl" panose="020E0503060101010101" pitchFamily="34" charset="-79"/>
              </a:rPr>
              <a:t>a portrayal of opposites – escape and pursuit, life and death</a:t>
            </a:r>
          </a:p>
          <a:p>
            <a:pPr lvl="1">
              <a:spcBef>
                <a:spcPts val="0"/>
              </a:spcBef>
            </a:pPr>
            <a:r>
              <a:rPr lang="en-US" altLang="en-US" dirty="0">
                <a:latin typeface="FrankRuehl" panose="020E0503060101010101" pitchFamily="34" charset="-79"/>
                <a:cs typeface="FrankRuehl" panose="020E0503060101010101" pitchFamily="34" charset="-79"/>
              </a:rPr>
              <a:t>isolation, both emotional and geographical</a:t>
            </a:r>
          </a:p>
          <a:p>
            <a:pPr lvl="1">
              <a:spcBef>
                <a:spcPts val="0"/>
              </a:spcBef>
            </a:pPr>
            <a:r>
              <a:rPr lang="en-US" altLang="en-US" dirty="0">
                <a:latin typeface="FrankRuehl" panose="020E0503060101010101" pitchFamily="34" charset="-79"/>
                <a:cs typeface="FrankRuehl" panose="020E0503060101010101" pitchFamily="34" charset="-79"/>
              </a:rPr>
              <a:t>elements of the supernatural</a:t>
            </a:r>
          </a:p>
          <a:p>
            <a:pPr marL="0" indent="0">
              <a:buNone/>
            </a:pPr>
            <a:endParaRPr lang="en-US" b="1" dirty="0"/>
          </a:p>
        </p:txBody>
      </p:sp>
    </p:spTree>
    <p:extLst>
      <p:ext uri="{BB962C8B-B14F-4D97-AF65-F5344CB8AC3E}">
        <p14:creationId xmlns:p14="http://schemas.microsoft.com/office/powerpoint/2010/main" val="2355709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A795F0-3EA6-0DE7-C152-47BF9FDBE008}"/>
              </a:ext>
            </a:extLst>
          </p:cNvPr>
          <p:cNvSpPr>
            <a:spLocks noGrp="1"/>
          </p:cNvSpPr>
          <p:nvPr>
            <p:ph type="title"/>
          </p:nvPr>
        </p:nvSpPr>
        <p:spPr/>
        <p:txBody>
          <a:bodyPr/>
          <a:lstStyle/>
          <a:p>
            <a:r>
              <a:rPr lang="tr-TR" dirty="0" err="1"/>
              <a:t>Gothic</a:t>
            </a:r>
            <a:r>
              <a:rPr lang="tr-TR" dirty="0"/>
              <a:t> </a:t>
            </a:r>
            <a:r>
              <a:rPr lang="tr-TR" dirty="0" err="1"/>
              <a:t>Novel</a:t>
            </a:r>
            <a:endParaRPr lang="tr-TR" dirty="0"/>
          </a:p>
        </p:txBody>
      </p:sp>
      <p:sp>
        <p:nvSpPr>
          <p:cNvPr id="3" name="İçerik Yer Tutucusu 2">
            <a:extLst>
              <a:ext uri="{FF2B5EF4-FFF2-40B4-BE49-F238E27FC236}">
                <a16:creationId xmlns:a16="http://schemas.microsoft.com/office/drawing/2014/main" id="{1A58FD4B-838C-D1E2-59B0-754255B92769}"/>
              </a:ext>
            </a:extLst>
          </p:cNvPr>
          <p:cNvSpPr>
            <a:spLocks noGrp="1"/>
          </p:cNvSpPr>
          <p:nvPr>
            <p:ph idx="1"/>
          </p:nvPr>
        </p:nvSpPr>
        <p:spPr/>
        <p:txBody>
          <a:bodyPr>
            <a:normAutofit fontScale="92500" lnSpcReduction="20000"/>
          </a:bodyPr>
          <a:lstStyle/>
          <a:p>
            <a:pPr marL="457200" lvl="1" indent="0">
              <a:buNone/>
            </a:pPr>
            <a:r>
              <a:rPr lang="tr-TR" dirty="0"/>
              <a:t>«</a:t>
            </a:r>
            <a:r>
              <a:rPr lang="tr-TR" dirty="0" err="1"/>
              <a:t>The</a:t>
            </a:r>
            <a:r>
              <a:rPr lang="tr-TR" dirty="0"/>
              <a:t> </a:t>
            </a:r>
            <a:r>
              <a:rPr lang="tr-TR" dirty="0" err="1"/>
              <a:t>desire</a:t>
            </a:r>
            <a:r>
              <a:rPr lang="tr-TR" dirty="0"/>
              <a:t> </a:t>
            </a:r>
            <a:r>
              <a:rPr lang="tr-TR" dirty="0" err="1"/>
              <a:t>to</a:t>
            </a:r>
            <a:r>
              <a:rPr lang="tr-TR" dirty="0"/>
              <a:t> be </a:t>
            </a:r>
            <a:r>
              <a:rPr lang="tr-TR" dirty="0" err="1"/>
              <a:t>terrified</a:t>
            </a:r>
            <a:r>
              <a:rPr lang="tr-TR" dirty="0"/>
              <a:t> is as </a:t>
            </a:r>
            <a:r>
              <a:rPr lang="tr-TR" dirty="0" err="1"/>
              <a:t>much</a:t>
            </a:r>
            <a:r>
              <a:rPr lang="tr-TR" dirty="0"/>
              <a:t> </a:t>
            </a:r>
            <a:r>
              <a:rPr lang="tr-TR" dirty="0" err="1"/>
              <a:t>part</a:t>
            </a:r>
            <a:r>
              <a:rPr lang="tr-TR" dirty="0"/>
              <a:t> of </a:t>
            </a:r>
            <a:r>
              <a:rPr lang="tr-TR" dirty="0" err="1"/>
              <a:t>the</a:t>
            </a:r>
            <a:r>
              <a:rPr lang="tr-TR" dirty="0"/>
              <a:t> </a:t>
            </a:r>
            <a:r>
              <a:rPr lang="tr-TR" dirty="0" err="1"/>
              <a:t>human</a:t>
            </a:r>
            <a:r>
              <a:rPr lang="tr-TR" dirty="0"/>
              <a:t> </a:t>
            </a:r>
            <a:r>
              <a:rPr lang="tr-TR" dirty="0" err="1"/>
              <a:t>nature</a:t>
            </a:r>
            <a:r>
              <a:rPr lang="tr-TR" dirty="0"/>
              <a:t> as </a:t>
            </a:r>
            <a:r>
              <a:rPr lang="tr-TR" dirty="0" err="1"/>
              <a:t>the</a:t>
            </a:r>
            <a:r>
              <a:rPr lang="tr-TR" dirty="0"/>
              <a:t> </a:t>
            </a:r>
            <a:r>
              <a:rPr lang="tr-TR" dirty="0" err="1"/>
              <a:t>need</a:t>
            </a:r>
            <a:r>
              <a:rPr lang="tr-TR" dirty="0"/>
              <a:t> </a:t>
            </a:r>
            <a:r>
              <a:rPr lang="tr-TR" dirty="0" err="1"/>
              <a:t>to</a:t>
            </a:r>
            <a:r>
              <a:rPr lang="tr-TR" dirty="0"/>
              <a:t> </a:t>
            </a:r>
            <a:r>
              <a:rPr lang="tr-TR" dirty="0" err="1"/>
              <a:t>laugh</a:t>
            </a:r>
            <a:r>
              <a:rPr lang="tr-TR" dirty="0"/>
              <a:t>. </a:t>
            </a:r>
            <a:r>
              <a:rPr lang="tr-TR" dirty="0" err="1"/>
              <a:t>This</a:t>
            </a:r>
            <a:r>
              <a:rPr lang="tr-TR" dirty="0"/>
              <a:t> has </a:t>
            </a:r>
            <a:r>
              <a:rPr lang="tr-TR" dirty="0" err="1"/>
              <a:t>been</a:t>
            </a:r>
            <a:r>
              <a:rPr lang="tr-TR" dirty="0"/>
              <a:t> </a:t>
            </a:r>
            <a:r>
              <a:rPr lang="tr-TR" dirty="0" err="1"/>
              <a:t>recognized</a:t>
            </a:r>
            <a:r>
              <a:rPr lang="tr-TR" dirty="0"/>
              <a:t> </a:t>
            </a:r>
            <a:r>
              <a:rPr lang="tr-TR" dirty="0" err="1"/>
              <a:t>for</a:t>
            </a:r>
            <a:r>
              <a:rPr lang="tr-TR" dirty="0"/>
              <a:t> as </a:t>
            </a:r>
            <a:r>
              <a:rPr lang="tr-TR" dirty="0" err="1"/>
              <a:t>long</a:t>
            </a:r>
            <a:r>
              <a:rPr lang="tr-TR" dirty="0"/>
              <a:t> as </a:t>
            </a:r>
            <a:r>
              <a:rPr lang="tr-TR" dirty="0" err="1"/>
              <a:t>stories</a:t>
            </a:r>
            <a:r>
              <a:rPr lang="tr-TR" dirty="0"/>
              <a:t> </a:t>
            </a:r>
            <a:r>
              <a:rPr lang="tr-TR" dirty="0" err="1"/>
              <a:t>have</a:t>
            </a:r>
            <a:r>
              <a:rPr lang="tr-TR" dirty="0"/>
              <a:t> </a:t>
            </a:r>
            <a:r>
              <a:rPr lang="tr-TR" dirty="0" err="1"/>
              <a:t>been</a:t>
            </a:r>
            <a:r>
              <a:rPr lang="tr-TR" dirty="0"/>
              <a:t> </a:t>
            </a:r>
            <a:r>
              <a:rPr lang="tr-TR" dirty="0" err="1"/>
              <a:t>told</a:t>
            </a:r>
            <a:r>
              <a:rPr lang="tr-TR" dirty="0"/>
              <a:t>» (</a:t>
            </a:r>
            <a:r>
              <a:rPr lang="tr-TR" dirty="0" err="1"/>
              <a:t>Henessy</a:t>
            </a:r>
            <a:r>
              <a:rPr lang="tr-TR" dirty="0"/>
              <a:t>, 1978, p. 7).</a:t>
            </a:r>
          </a:p>
          <a:p>
            <a:pPr marL="457200" lvl="1" indent="0">
              <a:buNone/>
            </a:pPr>
            <a:endParaRPr lang="tr-TR" dirty="0"/>
          </a:p>
          <a:p>
            <a:pPr marL="457200" lvl="1" indent="0">
              <a:buNone/>
            </a:pPr>
            <a:r>
              <a:rPr lang="tr-TR" dirty="0" err="1"/>
              <a:t>The</a:t>
            </a:r>
            <a:r>
              <a:rPr lang="tr-TR" dirty="0"/>
              <a:t> </a:t>
            </a:r>
            <a:r>
              <a:rPr lang="tr-TR" dirty="0" err="1"/>
              <a:t>rise</a:t>
            </a:r>
            <a:r>
              <a:rPr lang="tr-TR" dirty="0"/>
              <a:t> of </a:t>
            </a:r>
            <a:r>
              <a:rPr lang="tr-TR" dirty="0" err="1"/>
              <a:t>the</a:t>
            </a:r>
            <a:r>
              <a:rPr lang="tr-TR" dirty="0"/>
              <a:t> </a:t>
            </a:r>
            <a:r>
              <a:rPr lang="tr-TR" dirty="0" err="1"/>
              <a:t>Gothic</a:t>
            </a:r>
            <a:r>
              <a:rPr lang="tr-TR" dirty="0"/>
              <a:t> </a:t>
            </a:r>
            <a:r>
              <a:rPr lang="tr-TR" dirty="0" err="1"/>
              <a:t>with</a:t>
            </a:r>
            <a:r>
              <a:rPr lang="tr-TR" dirty="0"/>
              <a:t> </a:t>
            </a:r>
            <a:r>
              <a:rPr lang="tr-TR" dirty="0" err="1"/>
              <a:t>its</a:t>
            </a:r>
            <a:r>
              <a:rPr lang="tr-TR" dirty="0"/>
              <a:t> </a:t>
            </a:r>
            <a:r>
              <a:rPr lang="tr-TR" dirty="0" err="1"/>
              <a:t>stress</a:t>
            </a:r>
            <a:r>
              <a:rPr lang="tr-TR" dirty="0"/>
              <a:t> on </a:t>
            </a:r>
            <a:r>
              <a:rPr lang="tr-TR" dirty="0" err="1"/>
              <a:t>the</a:t>
            </a:r>
            <a:r>
              <a:rPr lang="tr-TR" dirty="0"/>
              <a:t> </a:t>
            </a:r>
            <a:r>
              <a:rPr lang="tr-TR" dirty="0" err="1"/>
              <a:t>irrational</a:t>
            </a:r>
            <a:r>
              <a:rPr lang="tr-TR" dirty="0"/>
              <a:t>, </a:t>
            </a:r>
            <a:r>
              <a:rPr lang="tr-TR" dirty="0" err="1"/>
              <a:t>the</a:t>
            </a:r>
            <a:r>
              <a:rPr lang="tr-TR" dirty="0"/>
              <a:t> </a:t>
            </a:r>
            <a:r>
              <a:rPr lang="tr-TR" dirty="0" err="1"/>
              <a:t>inexplicable</a:t>
            </a:r>
            <a:r>
              <a:rPr lang="tr-TR" dirty="0"/>
              <a:t>, </a:t>
            </a:r>
            <a:r>
              <a:rPr lang="tr-TR" dirty="0" err="1"/>
              <a:t>the</a:t>
            </a:r>
            <a:r>
              <a:rPr lang="tr-TR" dirty="0"/>
              <a:t> </a:t>
            </a:r>
            <a:r>
              <a:rPr lang="tr-TR" dirty="0" err="1"/>
              <a:t>pessimistic</a:t>
            </a:r>
            <a:r>
              <a:rPr lang="tr-TR" dirty="0"/>
              <a:t> </a:t>
            </a:r>
            <a:r>
              <a:rPr lang="tr-TR" dirty="0" err="1"/>
              <a:t>and</a:t>
            </a:r>
            <a:r>
              <a:rPr lang="tr-TR" dirty="0"/>
              <a:t> </a:t>
            </a:r>
            <a:r>
              <a:rPr lang="tr-TR" dirty="0" err="1"/>
              <a:t>darker</a:t>
            </a:r>
            <a:r>
              <a:rPr lang="tr-TR" dirty="0"/>
              <a:t> </a:t>
            </a:r>
            <a:r>
              <a:rPr lang="tr-TR" dirty="0" err="1"/>
              <a:t>realms</a:t>
            </a:r>
            <a:r>
              <a:rPr lang="tr-TR" dirty="0"/>
              <a:t> of </a:t>
            </a:r>
            <a:r>
              <a:rPr lang="tr-TR" dirty="0" err="1"/>
              <a:t>human</a:t>
            </a:r>
            <a:r>
              <a:rPr lang="tr-TR" dirty="0"/>
              <a:t> </a:t>
            </a:r>
            <a:r>
              <a:rPr lang="tr-TR" dirty="0" err="1"/>
              <a:t>psyche</a:t>
            </a:r>
            <a:r>
              <a:rPr lang="tr-TR" dirty="0"/>
              <a:t>, is a </a:t>
            </a:r>
            <a:r>
              <a:rPr lang="tr-TR" dirty="0" err="1"/>
              <a:t>reaction</a:t>
            </a:r>
            <a:r>
              <a:rPr lang="tr-TR" dirty="0"/>
              <a:t> </a:t>
            </a:r>
            <a:r>
              <a:rPr lang="tr-TR" dirty="0" err="1"/>
              <a:t>against</a:t>
            </a:r>
            <a:r>
              <a:rPr lang="tr-TR" dirty="0"/>
              <a:t> </a:t>
            </a:r>
            <a:r>
              <a:rPr lang="tr-TR" dirty="0" err="1"/>
              <a:t>the</a:t>
            </a:r>
            <a:r>
              <a:rPr lang="tr-TR" dirty="0"/>
              <a:t> </a:t>
            </a:r>
            <a:r>
              <a:rPr lang="tr-TR" dirty="0" err="1"/>
              <a:t>Enlightenment</a:t>
            </a:r>
            <a:r>
              <a:rPr lang="tr-TR" dirty="0"/>
              <a:t> </a:t>
            </a:r>
            <a:r>
              <a:rPr lang="tr-TR" dirty="0" err="1"/>
              <a:t>philosophy</a:t>
            </a:r>
            <a:r>
              <a:rPr lang="tr-TR" dirty="0"/>
              <a:t> </a:t>
            </a:r>
            <a:r>
              <a:rPr lang="tr-TR" dirty="0" err="1"/>
              <a:t>which</a:t>
            </a:r>
            <a:r>
              <a:rPr lang="tr-TR" dirty="0"/>
              <a:t> in </a:t>
            </a:r>
            <a:r>
              <a:rPr lang="tr-TR" dirty="0" err="1"/>
              <a:t>England</a:t>
            </a:r>
            <a:r>
              <a:rPr lang="tr-TR" dirty="0"/>
              <a:t> </a:t>
            </a:r>
            <a:r>
              <a:rPr lang="tr-TR" dirty="0" err="1"/>
              <a:t>created</a:t>
            </a:r>
            <a:r>
              <a:rPr lang="tr-TR" dirty="0"/>
              <a:t> </a:t>
            </a:r>
            <a:r>
              <a:rPr lang="tr-TR" dirty="0" err="1"/>
              <a:t>the</a:t>
            </a:r>
            <a:r>
              <a:rPr lang="tr-TR" dirty="0"/>
              <a:t> </a:t>
            </a:r>
            <a:r>
              <a:rPr lang="tr-TR" dirty="0" err="1"/>
              <a:t>Augustan</a:t>
            </a:r>
            <a:r>
              <a:rPr lang="tr-TR" dirty="0"/>
              <a:t> (</a:t>
            </a:r>
            <a:r>
              <a:rPr lang="tr-TR" dirty="0" err="1"/>
              <a:t>or</a:t>
            </a:r>
            <a:r>
              <a:rPr lang="tr-TR" dirty="0"/>
              <a:t> </a:t>
            </a:r>
            <a:r>
              <a:rPr lang="tr-TR" dirty="0" err="1"/>
              <a:t>Neoclassical</a:t>
            </a:r>
            <a:r>
              <a:rPr lang="tr-TR" dirty="0"/>
              <a:t>) </a:t>
            </a:r>
            <a:r>
              <a:rPr lang="tr-TR" dirty="0" err="1"/>
              <a:t>school</a:t>
            </a:r>
            <a:r>
              <a:rPr lang="tr-TR" dirty="0"/>
              <a:t> </a:t>
            </a:r>
            <a:r>
              <a:rPr lang="tr-TR" dirty="0" err="1"/>
              <a:t>and</a:t>
            </a:r>
            <a:r>
              <a:rPr lang="tr-TR" dirty="0"/>
              <a:t> a form of </a:t>
            </a:r>
            <a:r>
              <a:rPr lang="tr-TR" dirty="0" err="1"/>
              <a:t>writing</a:t>
            </a:r>
            <a:r>
              <a:rPr lang="tr-TR" dirty="0"/>
              <a:t> </a:t>
            </a:r>
            <a:r>
              <a:rPr lang="tr-TR" dirty="0" err="1"/>
              <a:t>which</a:t>
            </a:r>
            <a:r>
              <a:rPr lang="tr-TR" dirty="0"/>
              <a:t> </a:t>
            </a:r>
            <a:r>
              <a:rPr lang="tr-TR" dirty="0" err="1"/>
              <a:t>discarded</a:t>
            </a:r>
            <a:r>
              <a:rPr lang="tr-TR" dirty="0"/>
              <a:t> </a:t>
            </a:r>
            <a:r>
              <a:rPr lang="tr-TR" dirty="0" err="1"/>
              <a:t>the</a:t>
            </a:r>
            <a:r>
              <a:rPr lang="tr-TR" dirty="0"/>
              <a:t> </a:t>
            </a:r>
            <a:r>
              <a:rPr lang="tr-TR" dirty="0" err="1"/>
              <a:t>medieval</a:t>
            </a:r>
            <a:r>
              <a:rPr lang="tr-TR" dirty="0"/>
              <a:t> </a:t>
            </a:r>
            <a:r>
              <a:rPr lang="tr-TR" dirty="0" err="1"/>
              <a:t>knowledge</a:t>
            </a:r>
            <a:r>
              <a:rPr lang="tr-TR" dirty="0"/>
              <a:t> of </a:t>
            </a:r>
            <a:r>
              <a:rPr lang="tr-TR" dirty="0" err="1"/>
              <a:t>mankind</a:t>
            </a:r>
            <a:r>
              <a:rPr lang="tr-TR" dirty="0"/>
              <a:t>, </a:t>
            </a:r>
            <a:r>
              <a:rPr lang="tr-TR" dirty="0" err="1"/>
              <a:t>and</a:t>
            </a:r>
            <a:r>
              <a:rPr lang="tr-TR" dirty="0"/>
              <a:t> </a:t>
            </a:r>
            <a:r>
              <a:rPr lang="tr-TR" dirty="0" err="1"/>
              <a:t>which</a:t>
            </a:r>
            <a:r>
              <a:rPr lang="tr-TR" dirty="0"/>
              <a:t> </a:t>
            </a:r>
            <a:r>
              <a:rPr lang="tr-TR" dirty="0" err="1"/>
              <a:t>used</a:t>
            </a:r>
            <a:r>
              <a:rPr lang="tr-TR" dirty="0"/>
              <a:t> </a:t>
            </a:r>
            <a:r>
              <a:rPr lang="tr-TR" dirty="0" err="1"/>
              <a:t>methods</a:t>
            </a:r>
            <a:r>
              <a:rPr lang="tr-TR" dirty="0"/>
              <a:t> </a:t>
            </a:r>
            <a:r>
              <a:rPr lang="tr-TR" dirty="0" err="1"/>
              <a:t>stressing</a:t>
            </a:r>
            <a:r>
              <a:rPr lang="tr-TR" dirty="0"/>
              <a:t> </a:t>
            </a:r>
            <a:r>
              <a:rPr lang="tr-TR" dirty="0" err="1"/>
              <a:t>simplicity</a:t>
            </a:r>
            <a:r>
              <a:rPr lang="tr-TR" dirty="0"/>
              <a:t>, </a:t>
            </a:r>
            <a:r>
              <a:rPr lang="tr-TR" dirty="0" err="1"/>
              <a:t>clarity</a:t>
            </a:r>
            <a:r>
              <a:rPr lang="tr-TR" dirty="0"/>
              <a:t> </a:t>
            </a:r>
            <a:r>
              <a:rPr lang="tr-TR" dirty="0" err="1"/>
              <a:t>and</a:t>
            </a:r>
            <a:r>
              <a:rPr lang="tr-TR" dirty="0"/>
              <a:t> </a:t>
            </a:r>
            <a:r>
              <a:rPr lang="tr-TR" dirty="0" err="1"/>
              <a:t>symmetry</a:t>
            </a:r>
            <a:r>
              <a:rPr lang="tr-TR" dirty="0"/>
              <a:t>. (</a:t>
            </a:r>
            <a:r>
              <a:rPr lang="tr-TR" dirty="0" err="1"/>
              <a:t>Burns</a:t>
            </a:r>
            <a:r>
              <a:rPr lang="tr-TR" dirty="0"/>
              <a:t>, 1984, p.631) </a:t>
            </a:r>
          </a:p>
          <a:p>
            <a:pPr marL="457200" lvl="1" indent="0">
              <a:buNone/>
            </a:pPr>
            <a:endParaRPr lang="tr-TR" dirty="0"/>
          </a:p>
          <a:p>
            <a:pPr marL="457200" lvl="1" indent="0">
              <a:buNone/>
            </a:pPr>
            <a:r>
              <a:rPr lang="tr-TR" dirty="0" err="1"/>
              <a:t>This</a:t>
            </a:r>
            <a:r>
              <a:rPr lang="tr-TR" dirty="0"/>
              <a:t> </a:t>
            </a:r>
            <a:r>
              <a:rPr lang="tr-TR" dirty="0" err="1"/>
              <a:t>cultivation</a:t>
            </a:r>
            <a:r>
              <a:rPr lang="tr-TR" dirty="0"/>
              <a:t> of a </a:t>
            </a:r>
            <a:r>
              <a:rPr lang="tr-TR" dirty="0" err="1"/>
              <a:t>Gothic</a:t>
            </a:r>
            <a:r>
              <a:rPr lang="tr-TR" dirty="0"/>
              <a:t> </a:t>
            </a:r>
            <a:r>
              <a:rPr lang="tr-TR" dirty="0" err="1"/>
              <a:t>style</a:t>
            </a:r>
            <a:r>
              <a:rPr lang="tr-TR" dirty="0"/>
              <a:t> is </a:t>
            </a:r>
            <a:r>
              <a:rPr lang="tr-TR" dirty="0" err="1"/>
              <a:t>given</a:t>
            </a:r>
            <a:r>
              <a:rPr lang="tr-TR" dirty="0"/>
              <a:t> </a:t>
            </a:r>
            <a:r>
              <a:rPr lang="tr-TR" dirty="0" err="1"/>
              <a:t>new</a:t>
            </a:r>
            <a:r>
              <a:rPr lang="tr-TR" dirty="0"/>
              <a:t> </a:t>
            </a:r>
            <a:r>
              <a:rPr lang="tr-TR" dirty="0" err="1"/>
              <a:t>impetus</a:t>
            </a:r>
            <a:r>
              <a:rPr lang="tr-TR" dirty="0"/>
              <a:t> in </a:t>
            </a:r>
            <a:r>
              <a:rPr lang="tr-TR" dirty="0" err="1"/>
              <a:t>the</a:t>
            </a:r>
            <a:r>
              <a:rPr lang="tr-TR" dirty="0"/>
              <a:t> </a:t>
            </a:r>
            <a:r>
              <a:rPr lang="tr-TR" dirty="0" err="1"/>
              <a:t>mid-eighteenth</a:t>
            </a:r>
            <a:r>
              <a:rPr lang="tr-TR" dirty="0"/>
              <a:t> </a:t>
            </a:r>
            <a:r>
              <a:rPr lang="tr-TR" dirty="0" err="1"/>
              <a:t>century</a:t>
            </a:r>
            <a:r>
              <a:rPr lang="tr-TR" dirty="0"/>
              <a:t> </a:t>
            </a:r>
            <a:r>
              <a:rPr lang="tr-TR" dirty="0" err="1"/>
              <a:t>with</a:t>
            </a:r>
            <a:r>
              <a:rPr lang="tr-TR" dirty="0"/>
              <a:t> </a:t>
            </a:r>
            <a:r>
              <a:rPr lang="tr-TR" dirty="0" err="1"/>
              <a:t>the</a:t>
            </a:r>
            <a:r>
              <a:rPr lang="tr-TR" dirty="0"/>
              <a:t> </a:t>
            </a:r>
            <a:r>
              <a:rPr lang="tr-TR" dirty="0" err="1"/>
              <a:t>emergence</a:t>
            </a:r>
            <a:r>
              <a:rPr lang="tr-TR" dirty="0"/>
              <a:t> of </a:t>
            </a:r>
            <a:r>
              <a:rPr lang="tr-TR" dirty="0" err="1"/>
              <a:t>Enlightenment</a:t>
            </a:r>
            <a:r>
              <a:rPr lang="tr-TR" dirty="0"/>
              <a:t> </a:t>
            </a:r>
            <a:r>
              <a:rPr lang="tr-TR" dirty="0" err="1"/>
              <a:t>beliefs</a:t>
            </a:r>
            <a:r>
              <a:rPr lang="tr-TR" dirty="0"/>
              <a:t>. “</a:t>
            </a:r>
            <a:r>
              <a:rPr lang="tr-TR" dirty="0" err="1"/>
              <a:t>The</a:t>
            </a:r>
            <a:r>
              <a:rPr lang="tr-TR" dirty="0"/>
              <a:t> </a:t>
            </a:r>
            <a:r>
              <a:rPr lang="tr-TR" dirty="0" err="1"/>
              <a:t>roots</a:t>
            </a:r>
            <a:r>
              <a:rPr lang="tr-TR" dirty="0"/>
              <a:t> of </a:t>
            </a:r>
            <a:r>
              <a:rPr lang="tr-TR" dirty="0" err="1"/>
              <a:t>the</a:t>
            </a:r>
            <a:r>
              <a:rPr lang="tr-TR" dirty="0"/>
              <a:t> British </a:t>
            </a:r>
            <a:r>
              <a:rPr lang="tr-TR" dirty="0" err="1"/>
              <a:t>Gothic</a:t>
            </a:r>
            <a:r>
              <a:rPr lang="tr-TR" dirty="0"/>
              <a:t> can be </a:t>
            </a:r>
            <a:r>
              <a:rPr lang="tr-TR" dirty="0" err="1"/>
              <a:t>found</a:t>
            </a:r>
            <a:r>
              <a:rPr lang="tr-TR" dirty="0"/>
              <a:t> in </a:t>
            </a:r>
            <a:r>
              <a:rPr lang="tr-TR" dirty="0" err="1"/>
              <a:t>the</a:t>
            </a:r>
            <a:r>
              <a:rPr lang="tr-TR" dirty="0"/>
              <a:t> </a:t>
            </a:r>
            <a:r>
              <a:rPr lang="tr-TR" dirty="0" err="1"/>
              <a:t>mid-eighteenth</a:t>
            </a:r>
            <a:r>
              <a:rPr lang="tr-TR" dirty="0"/>
              <a:t> </a:t>
            </a:r>
            <a:r>
              <a:rPr lang="tr-TR" dirty="0" err="1"/>
              <a:t>century</a:t>
            </a:r>
            <a:r>
              <a:rPr lang="tr-TR" dirty="0"/>
              <a:t> ‘</a:t>
            </a:r>
            <a:r>
              <a:rPr lang="tr-TR" dirty="0" err="1"/>
              <a:t>Graveyard</a:t>
            </a:r>
            <a:r>
              <a:rPr lang="tr-TR" dirty="0"/>
              <a:t> </a:t>
            </a:r>
            <a:r>
              <a:rPr lang="tr-TR" dirty="0" err="1"/>
              <a:t>Poetry</a:t>
            </a:r>
            <a:r>
              <a:rPr lang="tr-TR" dirty="0"/>
              <a:t>’ of Collins, Young, Blair </a:t>
            </a:r>
            <a:r>
              <a:rPr lang="tr-TR" dirty="0" err="1"/>
              <a:t>and</a:t>
            </a:r>
            <a:r>
              <a:rPr lang="tr-TR" dirty="0"/>
              <a:t> </a:t>
            </a:r>
            <a:r>
              <a:rPr lang="tr-TR" dirty="0" err="1"/>
              <a:t>Gray</a:t>
            </a:r>
            <a:r>
              <a:rPr lang="tr-TR" dirty="0"/>
              <a:t>. (Smith, 2007:4) </a:t>
            </a:r>
            <a:r>
              <a:rPr lang="tr-TR" dirty="0" err="1"/>
              <a:t>Such</a:t>
            </a:r>
            <a:r>
              <a:rPr lang="tr-TR" dirty="0"/>
              <a:t> </a:t>
            </a:r>
            <a:r>
              <a:rPr lang="tr-TR" dirty="0" err="1"/>
              <a:t>ideas</a:t>
            </a:r>
            <a:r>
              <a:rPr lang="tr-TR" dirty="0"/>
              <a:t> </a:t>
            </a:r>
            <a:r>
              <a:rPr lang="tr-TR" dirty="0" err="1"/>
              <a:t>are</a:t>
            </a:r>
            <a:r>
              <a:rPr lang="tr-TR" dirty="0"/>
              <a:t> </a:t>
            </a:r>
            <a:r>
              <a:rPr lang="tr-TR" dirty="0" err="1"/>
              <a:t>challenged</a:t>
            </a:r>
            <a:r>
              <a:rPr lang="tr-TR" dirty="0"/>
              <a:t> in Britain </a:t>
            </a:r>
            <a:r>
              <a:rPr lang="tr-TR" dirty="0" err="1"/>
              <a:t>by</a:t>
            </a:r>
            <a:r>
              <a:rPr lang="tr-TR" dirty="0"/>
              <a:t> </a:t>
            </a:r>
            <a:r>
              <a:rPr lang="tr-TR" dirty="0" err="1"/>
              <a:t>the</a:t>
            </a:r>
            <a:r>
              <a:rPr lang="tr-TR" dirty="0"/>
              <a:t> </a:t>
            </a:r>
            <a:r>
              <a:rPr lang="tr-TR" dirty="0" err="1"/>
              <a:t>Romantics</a:t>
            </a:r>
            <a:r>
              <a:rPr lang="tr-TR" dirty="0"/>
              <a:t> at </a:t>
            </a:r>
            <a:r>
              <a:rPr lang="tr-TR" dirty="0" err="1"/>
              <a:t>the</a:t>
            </a:r>
            <a:r>
              <a:rPr lang="tr-TR" dirty="0"/>
              <a:t> </a:t>
            </a:r>
            <a:r>
              <a:rPr lang="tr-TR" dirty="0" err="1"/>
              <a:t>end</a:t>
            </a:r>
            <a:r>
              <a:rPr lang="tr-TR" dirty="0"/>
              <a:t> of </a:t>
            </a:r>
            <a:r>
              <a:rPr lang="tr-TR" dirty="0" err="1"/>
              <a:t>the</a:t>
            </a:r>
            <a:r>
              <a:rPr lang="tr-TR" dirty="0"/>
              <a:t> </a:t>
            </a:r>
            <a:r>
              <a:rPr lang="tr-TR" dirty="0" err="1"/>
              <a:t>eighteenth</a:t>
            </a:r>
            <a:r>
              <a:rPr lang="tr-TR" dirty="0"/>
              <a:t> </a:t>
            </a:r>
            <a:r>
              <a:rPr lang="tr-TR" dirty="0" err="1"/>
              <a:t>century</a:t>
            </a:r>
            <a:r>
              <a:rPr lang="tr-TR" dirty="0"/>
              <a:t>. </a:t>
            </a:r>
            <a:r>
              <a:rPr lang="tr-TR" dirty="0" err="1"/>
              <a:t>The</a:t>
            </a:r>
            <a:r>
              <a:rPr lang="tr-TR" dirty="0"/>
              <a:t> </a:t>
            </a:r>
            <a:r>
              <a:rPr lang="tr-TR" dirty="0" err="1"/>
              <a:t>Gothic</a:t>
            </a:r>
            <a:r>
              <a:rPr lang="tr-TR" dirty="0"/>
              <a:t> is at </a:t>
            </a:r>
            <a:r>
              <a:rPr lang="tr-TR" dirty="0" err="1"/>
              <a:t>one</a:t>
            </a:r>
            <a:r>
              <a:rPr lang="tr-TR" dirty="0"/>
              <a:t> </a:t>
            </a:r>
            <a:r>
              <a:rPr lang="tr-TR" dirty="0" err="1"/>
              <a:t>level</a:t>
            </a:r>
            <a:r>
              <a:rPr lang="tr-TR" dirty="0"/>
              <a:t> </a:t>
            </a:r>
            <a:r>
              <a:rPr lang="tr-TR" dirty="0" err="1"/>
              <a:t>closely</a:t>
            </a:r>
            <a:r>
              <a:rPr lang="tr-TR" dirty="0"/>
              <a:t> </a:t>
            </a:r>
            <a:r>
              <a:rPr lang="tr-TR" dirty="0" err="1"/>
              <a:t>related</a:t>
            </a:r>
            <a:r>
              <a:rPr lang="tr-TR" dirty="0"/>
              <a:t> </a:t>
            </a:r>
            <a:r>
              <a:rPr lang="tr-TR" dirty="0" err="1"/>
              <a:t>to</a:t>
            </a:r>
            <a:r>
              <a:rPr lang="tr-TR" dirty="0"/>
              <a:t> </a:t>
            </a:r>
            <a:r>
              <a:rPr lang="tr-TR" dirty="0" err="1"/>
              <a:t>these</a:t>
            </a:r>
            <a:r>
              <a:rPr lang="tr-TR" dirty="0"/>
              <a:t> </a:t>
            </a:r>
            <a:r>
              <a:rPr lang="tr-TR" dirty="0" err="1"/>
              <a:t>Romantic</a:t>
            </a:r>
            <a:r>
              <a:rPr lang="tr-TR" dirty="0"/>
              <a:t> </a:t>
            </a:r>
            <a:r>
              <a:rPr lang="tr-TR" dirty="0" err="1"/>
              <a:t>considerations</a:t>
            </a:r>
            <a:r>
              <a:rPr lang="tr-TR" dirty="0"/>
              <a:t>. </a:t>
            </a:r>
            <a:r>
              <a:rPr lang="tr-TR" dirty="0" err="1"/>
              <a:t>Poets</a:t>
            </a:r>
            <a:r>
              <a:rPr lang="tr-TR" dirty="0"/>
              <a:t> </a:t>
            </a:r>
            <a:r>
              <a:rPr lang="tr-TR" dirty="0" err="1"/>
              <a:t>such</a:t>
            </a:r>
            <a:r>
              <a:rPr lang="tr-TR" dirty="0"/>
              <a:t> as </a:t>
            </a:r>
            <a:r>
              <a:rPr lang="tr-TR" dirty="0" err="1"/>
              <a:t>Coleridge</a:t>
            </a:r>
            <a:r>
              <a:rPr lang="tr-TR" dirty="0"/>
              <a:t>, </a:t>
            </a:r>
            <a:r>
              <a:rPr lang="tr-TR" dirty="0" err="1"/>
              <a:t>Keats</a:t>
            </a:r>
            <a:r>
              <a:rPr lang="tr-TR" dirty="0"/>
              <a:t>, </a:t>
            </a:r>
            <a:r>
              <a:rPr lang="tr-TR" dirty="0" err="1"/>
              <a:t>Shelley</a:t>
            </a:r>
            <a:r>
              <a:rPr lang="tr-TR" dirty="0"/>
              <a:t>, </a:t>
            </a:r>
            <a:r>
              <a:rPr lang="tr-TR" dirty="0" err="1"/>
              <a:t>and</a:t>
            </a:r>
            <a:r>
              <a:rPr lang="tr-TR" dirty="0"/>
              <a:t> Byron at </a:t>
            </a:r>
            <a:r>
              <a:rPr lang="tr-TR" dirty="0" err="1"/>
              <a:t>various</a:t>
            </a:r>
            <a:r>
              <a:rPr lang="tr-TR" dirty="0"/>
              <a:t> </a:t>
            </a:r>
            <a:r>
              <a:rPr lang="tr-TR" dirty="0" err="1"/>
              <a:t>times</a:t>
            </a:r>
            <a:r>
              <a:rPr lang="tr-TR" dirty="0"/>
              <a:t> </a:t>
            </a:r>
            <a:r>
              <a:rPr lang="tr-TR" dirty="0" err="1"/>
              <a:t>use</a:t>
            </a:r>
            <a:r>
              <a:rPr lang="tr-TR" dirty="0"/>
              <a:t> </a:t>
            </a:r>
            <a:r>
              <a:rPr lang="tr-TR" dirty="0" err="1"/>
              <a:t>the</a:t>
            </a:r>
            <a:r>
              <a:rPr lang="tr-TR" dirty="0"/>
              <a:t> </a:t>
            </a:r>
            <a:r>
              <a:rPr lang="tr-TR" dirty="0" err="1"/>
              <a:t>Gothic</a:t>
            </a:r>
            <a:r>
              <a:rPr lang="tr-TR" dirty="0"/>
              <a:t> </a:t>
            </a:r>
            <a:r>
              <a:rPr lang="tr-TR" dirty="0" err="1"/>
              <a:t>to</a:t>
            </a:r>
            <a:r>
              <a:rPr lang="tr-TR" dirty="0"/>
              <a:t> </a:t>
            </a:r>
            <a:r>
              <a:rPr lang="tr-TR" dirty="0" err="1"/>
              <a:t>explore</a:t>
            </a:r>
            <a:r>
              <a:rPr lang="tr-TR" dirty="0"/>
              <a:t>. </a:t>
            </a:r>
          </a:p>
        </p:txBody>
      </p:sp>
    </p:spTree>
    <p:extLst>
      <p:ext uri="{BB962C8B-B14F-4D97-AF65-F5344CB8AC3E}">
        <p14:creationId xmlns:p14="http://schemas.microsoft.com/office/powerpoint/2010/main" val="2440040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latin typeface="FrankRuehl" panose="020E0503060101010101" pitchFamily="34" charset="-79"/>
                <a:cs typeface="FrankRuehl" panose="020E0503060101010101" pitchFamily="34" charset="-79"/>
              </a:rPr>
              <a:t>Gothic</a:t>
            </a:r>
            <a:r>
              <a:rPr lang="tr-TR">
                <a:solidFill>
                  <a:srgbClr val="FFFFFF"/>
                </a:solidFill>
                <a:latin typeface="FrankRuehl" panose="020E0503060101010101" pitchFamily="34" charset="-79"/>
                <a:cs typeface="FrankRuehl" panose="020E0503060101010101" pitchFamily="34" charset="-79"/>
              </a:rPr>
              <a:t> features in the novel</a:t>
            </a:r>
            <a:endParaRPr lang="en-US">
              <a:solidFill>
                <a:srgbClr val="FFFFFF"/>
              </a:solidFill>
              <a:latin typeface="FrankRuehl" panose="020E0503060101010101" pitchFamily="34" charset="-79"/>
              <a:cs typeface="FrankRuehl" panose="020E0503060101010101" pitchFamily="34" charset="-79"/>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457200" lvl="1" indent="0">
              <a:spcBef>
                <a:spcPts val="0"/>
              </a:spcBef>
              <a:buNone/>
            </a:pPr>
            <a:endParaRPr lang="tr-TR" altLang="en-US" dirty="0">
              <a:latin typeface="FrankRuehl" panose="020E0503060101010101" pitchFamily="34" charset="-79"/>
              <a:cs typeface="FrankRuehl" panose="020E0503060101010101" pitchFamily="34" charset="-79"/>
            </a:endParaRPr>
          </a:p>
          <a:p>
            <a:pPr lvl="1">
              <a:spcBef>
                <a:spcPts val="0"/>
              </a:spcBef>
            </a:pPr>
            <a:r>
              <a:rPr lang="en-US" altLang="en-US" dirty="0">
                <a:latin typeface="FrankRuehl" panose="020E0503060101010101" pitchFamily="34" charset="-79"/>
                <a:cs typeface="FrankRuehl" panose="020E0503060101010101" pitchFamily="34" charset="-79"/>
              </a:rPr>
              <a:t>a castle, sometimes ruined or haunted</a:t>
            </a:r>
          </a:p>
          <a:p>
            <a:pPr lvl="1">
              <a:spcBef>
                <a:spcPts val="0"/>
              </a:spcBef>
            </a:pPr>
            <a:r>
              <a:rPr lang="en-US" altLang="en-US" dirty="0">
                <a:latin typeface="FrankRuehl" panose="020E0503060101010101" pitchFamily="34" charset="-79"/>
                <a:cs typeface="FrankRuehl" panose="020E0503060101010101" pitchFamily="34" charset="-79"/>
              </a:rPr>
              <a:t>sinister, ruined buildings</a:t>
            </a:r>
          </a:p>
          <a:p>
            <a:pPr lvl="1">
              <a:spcBef>
                <a:spcPts val="0"/>
              </a:spcBef>
            </a:pPr>
            <a:r>
              <a:rPr lang="en-US" altLang="en-US" dirty="0">
                <a:latin typeface="FrankRuehl" panose="020E0503060101010101" pitchFamily="34" charset="-79"/>
                <a:cs typeface="FrankRuehl" panose="020E0503060101010101" pitchFamily="34" charset="-79"/>
              </a:rPr>
              <a:t>extreme landscape and weather</a:t>
            </a:r>
          </a:p>
          <a:p>
            <a:pPr lvl="1">
              <a:spcBef>
                <a:spcPts val="0"/>
              </a:spcBef>
            </a:pPr>
            <a:r>
              <a:rPr lang="en-US" altLang="en-US" dirty="0">
                <a:latin typeface="FrankRuehl" panose="020E0503060101010101" pitchFamily="34" charset="-79"/>
                <a:cs typeface="FrankRuehl" panose="020E0503060101010101" pitchFamily="34" charset="-79"/>
              </a:rPr>
              <a:t>death and madness</a:t>
            </a:r>
          </a:p>
          <a:p>
            <a:pPr lvl="1">
              <a:spcBef>
                <a:spcPts val="0"/>
              </a:spcBef>
            </a:pPr>
            <a:r>
              <a:rPr lang="en-GB" sz="2400" dirty="0"/>
              <a:t>Nightmares, madness and mental torment</a:t>
            </a:r>
          </a:p>
          <a:p>
            <a:pPr lvl="1">
              <a:spcBef>
                <a:spcPts val="0"/>
              </a:spcBef>
            </a:pPr>
            <a:r>
              <a:rPr lang="en-US" altLang="en-US" dirty="0">
                <a:latin typeface="FrankRuehl" panose="020E0503060101010101" pitchFamily="34" charset="-79"/>
                <a:cs typeface="FrankRuehl" panose="020E0503060101010101" pitchFamily="34" charset="-79"/>
              </a:rPr>
              <a:t>omens</a:t>
            </a:r>
          </a:p>
          <a:p>
            <a:pPr lvl="1">
              <a:spcBef>
                <a:spcPts val="0"/>
              </a:spcBef>
            </a:pPr>
            <a:r>
              <a:rPr lang="en-US" altLang="en-US" dirty="0">
                <a:latin typeface="FrankRuehl" panose="020E0503060101010101" pitchFamily="34" charset="-79"/>
                <a:cs typeface="FrankRuehl" panose="020E0503060101010101" pitchFamily="34" charset="-79"/>
              </a:rPr>
              <a:t>ancestral curses</a:t>
            </a:r>
            <a:r>
              <a:rPr lang="tr-TR" altLang="en-US" dirty="0">
                <a:latin typeface="FrankRuehl" panose="020E0503060101010101" pitchFamily="34" charset="-79"/>
                <a:cs typeface="FrankRuehl" panose="020E0503060101010101" pitchFamily="34" charset="-79"/>
              </a:rPr>
              <a:t> </a:t>
            </a:r>
            <a:r>
              <a:rPr lang="tr-TR" altLang="en-US" dirty="0" err="1">
                <a:latin typeface="FrankRuehl" panose="020E0503060101010101" pitchFamily="34" charset="-79"/>
                <a:cs typeface="FrankRuehl" panose="020E0503060101010101" pitchFamily="34" charset="-79"/>
              </a:rPr>
              <a:t>and</a:t>
            </a:r>
            <a:r>
              <a:rPr lang="tr-TR" altLang="en-US" dirty="0">
                <a:latin typeface="FrankRuehl" panose="020E0503060101010101" pitchFamily="34" charset="-79"/>
                <a:cs typeface="FrankRuehl" panose="020E0503060101010101" pitchFamily="34" charset="-79"/>
              </a:rPr>
              <a:t> </a:t>
            </a:r>
            <a:r>
              <a:rPr lang="tr-TR" altLang="en-US" dirty="0" err="1">
                <a:latin typeface="FrankRuehl" panose="020E0503060101010101" pitchFamily="34" charset="-79"/>
                <a:cs typeface="FrankRuehl" panose="020E0503060101010101" pitchFamily="34" charset="-79"/>
              </a:rPr>
              <a:t>dark</a:t>
            </a:r>
            <a:r>
              <a:rPr lang="tr-TR" altLang="en-US" dirty="0">
                <a:latin typeface="FrankRuehl" panose="020E0503060101010101" pitchFamily="34" charset="-79"/>
                <a:cs typeface="FrankRuehl" panose="020E0503060101010101" pitchFamily="34" charset="-79"/>
              </a:rPr>
              <a:t> </a:t>
            </a:r>
            <a:r>
              <a:rPr lang="tr-TR" altLang="en-US" dirty="0" err="1">
                <a:latin typeface="FrankRuehl" panose="020E0503060101010101" pitchFamily="34" charset="-79"/>
                <a:cs typeface="FrankRuehl" panose="020E0503060101010101" pitchFamily="34" charset="-79"/>
              </a:rPr>
              <a:t>secrets</a:t>
            </a:r>
            <a:endParaRPr lang="en-US" altLang="en-US" dirty="0">
              <a:latin typeface="FrankRuehl" panose="020E0503060101010101" pitchFamily="34" charset="-79"/>
              <a:cs typeface="FrankRuehl" panose="020E0503060101010101" pitchFamily="34" charset="-79"/>
            </a:endParaRPr>
          </a:p>
          <a:p>
            <a:pPr lvl="1">
              <a:spcBef>
                <a:spcPts val="0"/>
              </a:spcBef>
            </a:pPr>
            <a:r>
              <a:rPr lang="en-US" altLang="en-US" dirty="0">
                <a:latin typeface="FrankRuehl" panose="020E0503060101010101" pitchFamily="34" charset="-79"/>
                <a:cs typeface="FrankRuehl" panose="020E0503060101010101" pitchFamily="34" charset="-79"/>
              </a:rPr>
              <a:t>terrifying events</a:t>
            </a:r>
          </a:p>
          <a:p>
            <a:pPr lvl="1">
              <a:spcBef>
                <a:spcPts val="0"/>
              </a:spcBef>
            </a:pPr>
            <a:r>
              <a:rPr lang="tr-TR" altLang="en-US" dirty="0">
                <a:latin typeface="FrankRuehl" panose="020E0503060101010101" pitchFamily="34" charset="-79"/>
                <a:cs typeface="FrankRuehl" panose="020E0503060101010101" pitchFamily="34" charset="-79"/>
              </a:rPr>
              <a:t>t</a:t>
            </a:r>
            <a:r>
              <a:rPr lang="en-US" altLang="en-US" dirty="0" err="1">
                <a:latin typeface="FrankRuehl" panose="020E0503060101010101" pitchFamily="34" charset="-79"/>
                <a:cs typeface="FrankRuehl" panose="020E0503060101010101" pitchFamily="34" charset="-79"/>
              </a:rPr>
              <a:t>aboo</a:t>
            </a:r>
            <a:r>
              <a:rPr lang="en-US" altLang="en-US" dirty="0">
                <a:latin typeface="FrankRuehl" panose="020E0503060101010101" pitchFamily="34" charset="-79"/>
                <a:cs typeface="FrankRuehl" panose="020E0503060101010101" pitchFamily="34" charset="-79"/>
              </a:rPr>
              <a:t> and sensational topics</a:t>
            </a:r>
          </a:p>
          <a:p>
            <a:pPr lvl="1">
              <a:spcBef>
                <a:spcPts val="0"/>
              </a:spcBef>
            </a:pPr>
            <a:r>
              <a:rPr lang="en-US" altLang="en-US" dirty="0">
                <a:latin typeface="FrankRuehl" panose="020E0503060101010101" pitchFamily="34" charset="-79"/>
                <a:cs typeface="FrankRuehl" panose="020E0503060101010101" pitchFamily="34" charset="-79"/>
              </a:rPr>
              <a:t>a suggestion of the supernatural</a:t>
            </a:r>
          </a:p>
          <a:p>
            <a:pPr lvl="1">
              <a:spcBef>
                <a:spcPts val="0"/>
              </a:spcBef>
            </a:pPr>
            <a:r>
              <a:rPr lang="en-US" altLang="en-US" dirty="0">
                <a:latin typeface="FrankRuehl" panose="020E0503060101010101" pitchFamily="34" charset="-79"/>
                <a:cs typeface="FrankRuehl" panose="020E0503060101010101" pitchFamily="34" charset="-79"/>
              </a:rPr>
              <a:t>a villain or villain-hero (</a:t>
            </a:r>
            <a:r>
              <a:rPr lang="en-US" altLang="en-US" b="1" dirty="0">
                <a:latin typeface="FrankRuehl" panose="020E0503060101010101" pitchFamily="34" charset="-79"/>
                <a:cs typeface="FrankRuehl" panose="020E0503060101010101" pitchFamily="34" charset="-79"/>
              </a:rPr>
              <a:t>Byronic hero</a:t>
            </a:r>
            <a:r>
              <a:rPr lang="en-US" altLang="en-US" dirty="0">
                <a:latin typeface="FrankRuehl" panose="020E0503060101010101" pitchFamily="34" charset="-79"/>
                <a:cs typeface="FrankRuehl" panose="020E0503060101010101" pitchFamily="34" charset="-79"/>
              </a:rPr>
              <a:t>) driven by passion</a:t>
            </a:r>
          </a:p>
          <a:p>
            <a:pPr lvl="1">
              <a:spcBef>
                <a:spcPts val="0"/>
              </a:spcBef>
            </a:pPr>
            <a:r>
              <a:rPr lang="en-US" altLang="en-US" dirty="0">
                <a:latin typeface="FrankRuehl" panose="020E0503060101010101" pitchFamily="34" charset="-79"/>
                <a:cs typeface="FrankRuehl" panose="020E0503060101010101" pitchFamily="34" charset="-79"/>
              </a:rPr>
              <a:t>a heroine wooed by both a good and a dangerous suitor</a:t>
            </a:r>
          </a:p>
          <a:p>
            <a:pPr lvl="1">
              <a:spcBef>
                <a:spcPts val="0"/>
              </a:spcBef>
            </a:pPr>
            <a:r>
              <a:rPr lang="en-US" altLang="en-US" dirty="0">
                <a:latin typeface="FrankRuehl" panose="020E0503060101010101" pitchFamily="34" charset="-79"/>
                <a:cs typeface="FrankRuehl" panose="020E0503060101010101" pitchFamily="34" charset="-79"/>
              </a:rPr>
              <a:t>Revenge</a:t>
            </a:r>
            <a:endParaRPr lang="tr-TR" altLang="en-US" dirty="0">
              <a:latin typeface="FrankRuehl" panose="020E0503060101010101" pitchFamily="34" charset="-79"/>
              <a:cs typeface="FrankRuehl" panose="020E0503060101010101" pitchFamily="34" charset="-79"/>
            </a:endParaRPr>
          </a:p>
          <a:p>
            <a:pPr marL="0" indent="0">
              <a:buNone/>
            </a:pPr>
            <a:endParaRPr lang="en-US" dirty="0"/>
          </a:p>
        </p:txBody>
      </p:sp>
    </p:spTree>
    <p:extLst>
      <p:ext uri="{BB962C8B-B14F-4D97-AF65-F5344CB8AC3E}">
        <p14:creationId xmlns:p14="http://schemas.microsoft.com/office/powerpoint/2010/main" val="1277742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C5A1D-28B7-419E-8EFF-F0374DC2428D}"/>
              </a:ext>
            </a:extLst>
          </p:cNvPr>
          <p:cNvSpPr>
            <a:spLocks noGrp="1"/>
          </p:cNvSpPr>
          <p:nvPr>
            <p:ph type="title"/>
          </p:nvPr>
        </p:nvSpPr>
        <p:spPr>
          <a:xfrm>
            <a:off x="686834" y="1153572"/>
            <a:ext cx="3200400" cy="4461163"/>
          </a:xfrm>
        </p:spPr>
        <p:txBody>
          <a:bodyPr>
            <a:normAutofit/>
          </a:bodyPr>
          <a:lstStyle/>
          <a:p>
            <a:r>
              <a:rPr lang="tr-TR" dirty="0" err="1">
                <a:solidFill>
                  <a:srgbClr val="FFFFFF"/>
                </a:solidFill>
              </a:rPr>
              <a:t>Gothic</a:t>
            </a:r>
            <a:r>
              <a:rPr lang="tr-TR" dirty="0">
                <a:solidFill>
                  <a:srgbClr val="FFFFFF"/>
                </a:solidFill>
              </a:rPr>
              <a:t> </a:t>
            </a:r>
            <a:r>
              <a:rPr lang="tr-TR" dirty="0" err="1">
                <a:solidFill>
                  <a:srgbClr val="FFFFFF"/>
                </a:solidFill>
              </a:rPr>
              <a:t>features</a:t>
            </a:r>
            <a:r>
              <a:rPr lang="tr-TR" dirty="0">
                <a:solidFill>
                  <a:srgbClr val="FFFFFF"/>
                </a:solidFill>
              </a:rPr>
              <a:t> of </a:t>
            </a:r>
            <a:r>
              <a:rPr lang="tr-TR" dirty="0" err="1">
                <a:solidFill>
                  <a:srgbClr val="FFFFFF"/>
                </a:solidFill>
              </a:rPr>
              <a:t>Wuthering</a:t>
            </a:r>
            <a:r>
              <a:rPr lang="tr-TR" dirty="0">
                <a:solidFill>
                  <a:srgbClr val="FFFFFF"/>
                </a:solidFill>
              </a:rPr>
              <a:t> </a:t>
            </a:r>
            <a:r>
              <a:rPr lang="tr-TR" dirty="0" err="1">
                <a:solidFill>
                  <a:srgbClr val="FFFFFF"/>
                </a:solidFill>
              </a:rPr>
              <a:t>Heights</a:t>
            </a: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B445BE9-FDB3-4A43-BEE8-D11B52F0B6C0}"/>
              </a:ext>
            </a:extLst>
          </p:cNvPr>
          <p:cNvSpPr>
            <a:spLocks noGrp="1"/>
          </p:cNvSpPr>
          <p:nvPr>
            <p:ph idx="1"/>
          </p:nvPr>
        </p:nvSpPr>
        <p:spPr>
          <a:xfrm>
            <a:off x="4447308" y="591344"/>
            <a:ext cx="6906491" cy="5585619"/>
          </a:xfrm>
        </p:spPr>
        <p:txBody>
          <a:bodyPr anchor="ctr">
            <a:normAutofit/>
          </a:bodyPr>
          <a:lstStyle/>
          <a:p>
            <a:r>
              <a:rPr lang="tr-TR" dirty="0" err="1"/>
              <a:t>Ghosts</a:t>
            </a:r>
            <a:r>
              <a:rPr lang="tr-TR" dirty="0"/>
              <a:t>, Haunted</a:t>
            </a:r>
          </a:p>
          <a:p>
            <a:r>
              <a:rPr lang="tr-TR" dirty="0" err="1"/>
              <a:t>Setting</a:t>
            </a:r>
            <a:r>
              <a:rPr lang="tr-TR" dirty="0"/>
              <a:t>, </a:t>
            </a:r>
            <a:r>
              <a:rPr lang="tr-TR" dirty="0" err="1"/>
              <a:t>moors</a:t>
            </a:r>
            <a:r>
              <a:rPr lang="tr-TR" dirty="0"/>
              <a:t>, </a:t>
            </a:r>
            <a:r>
              <a:rPr lang="tr-TR" dirty="0" err="1"/>
              <a:t>houses</a:t>
            </a:r>
            <a:r>
              <a:rPr lang="tr-TR" dirty="0"/>
              <a:t>, </a:t>
            </a:r>
            <a:r>
              <a:rPr lang="tr-TR" dirty="0" err="1"/>
              <a:t>graveyards</a:t>
            </a:r>
            <a:endParaRPr lang="tr-TR" dirty="0"/>
          </a:p>
          <a:p>
            <a:r>
              <a:rPr lang="tr-TR" dirty="0" err="1"/>
              <a:t>Nightmares</a:t>
            </a:r>
            <a:endParaRPr lang="tr-TR" dirty="0"/>
          </a:p>
          <a:p>
            <a:r>
              <a:rPr lang="tr-TR" dirty="0"/>
              <a:t>«</a:t>
            </a:r>
            <a:r>
              <a:rPr lang="tr-TR" dirty="0" err="1"/>
              <a:t>wuthering</a:t>
            </a:r>
            <a:r>
              <a:rPr lang="tr-TR" dirty="0"/>
              <a:t>», </a:t>
            </a:r>
            <a:r>
              <a:rPr lang="tr-TR" dirty="0" err="1"/>
              <a:t>storms</a:t>
            </a:r>
            <a:endParaRPr lang="tr-TR" dirty="0"/>
          </a:p>
          <a:p>
            <a:r>
              <a:rPr lang="tr-TR" dirty="0" err="1"/>
              <a:t>Night</a:t>
            </a:r>
            <a:r>
              <a:rPr lang="tr-TR" dirty="0"/>
              <a:t> </a:t>
            </a:r>
            <a:r>
              <a:rPr lang="tr-TR" dirty="0" err="1"/>
              <a:t>and</a:t>
            </a:r>
            <a:r>
              <a:rPr lang="tr-TR" dirty="0"/>
              <a:t> </a:t>
            </a:r>
            <a:r>
              <a:rPr lang="tr-TR" dirty="0" err="1"/>
              <a:t>cloudy</a:t>
            </a:r>
            <a:r>
              <a:rPr lang="tr-TR" dirty="0"/>
              <a:t> </a:t>
            </a:r>
            <a:r>
              <a:rPr lang="tr-TR" dirty="0" err="1"/>
              <a:t>atmosphere</a:t>
            </a:r>
            <a:endParaRPr lang="tr-TR" dirty="0"/>
          </a:p>
          <a:p>
            <a:r>
              <a:rPr lang="tr-TR" dirty="0" err="1"/>
              <a:t>Intense</a:t>
            </a:r>
            <a:r>
              <a:rPr lang="tr-TR" dirty="0"/>
              <a:t>, </a:t>
            </a:r>
            <a:r>
              <a:rPr lang="tr-TR" dirty="0" err="1"/>
              <a:t>suspense</a:t>
            </a:r>
            <a:endParaRPr lang="tr-TR" dirty="0"/>
          </a:p>
          <a:p>
            <a:r>
              <a:rPr lang="tr-TR" dirty="0" err="1"/>
              <a:t>Beating</a:t>
            </a:r>
            <a:r>
              <a:rPr lang="tr-TR" dirty="0"/>
              <a:t>, </a:t>
            </a:r>
            <a:r>
              <a:rPr lang="tr-TR" dirty="0" err="1"/>
              <a:t>dirt</a:t>
            </a:r>
            <a:r>
              <a:rPr lang="tr-TR" dirty="0"/>
              <a:t>, </a:t>
            </a:r>
            <a:r>
              <a:rPr lang="tr-TR" dirty="0" err="1"/>
              <a:t>blood</a:t>
            </a:r>
            <a:r>
              <a:rPr lang="tr-TR" dirty="0"/>
              <a:t> </a:t>
            </a:r>
            <a:r>
              <a:rPr lang="tr-TR" dirty="0" err="1"/>
              <a:t>etc</a:t>
            </a:r>
            <a:r>
              <a:rPr lang="tr-TR" dirty="0"/>
              <a:t>.</a:t>
            </a:r>
          </a:p>
          <a:p>
            <a:r>
              <a:rPr lang="tr-TR" dirty="0" err="1"/>
              <a:t>Superstitious</a:t>
            </a:r>
            <a:r>
              <a:rPr lang="tr-TR" dirty="0"/>
              <a:t> </a:t>
            </a:r>
            <a:r>
              <a:rPr lang="tr-TR" dirty="0" err="1"/>
              <a:t>beliefs</a:t>
            </a:r>
            <a:endParaRPr lang="tr-TR" dirty="0"/>
          </a:p>
          <a:p>
            <a:r>
              <a:rPr lang="tr-TR" dirty="0" err="1"/>
              <a:t>Suffering</a:t>
            </a:r>
            <a:r>
              <a:rPr lang="tr-TR" dirty="0"/>
              <a:t> </a:t>
            </a:r>
            <a:r>
              <a:rPr lang="tr-TR" dirty="0" err="1"/>
              <a:t>torture</a:t>
            </a:r>
            <a:endParaRPr lang="tr-TR" dirty="0"/>
          </a:p>
          <a:p>
            <a:r>
              <a:rPr lang="tr-TR" dirty="0"/>
              <a:t>Dogs, </a:t>
            </a:r>
            <a:r>
              <a:rPr lang="tr-TR" dirty="0" err="1"/>
              <a:t>what</a:t>
            </a:r>
            <a:r>
              <a:rPr lang="tr-TR" dirty="0"/>
              <a:t> </a:t>
            </a:r>
            <a:r>
              <a:rPr lang="tr-TR" dirty="0" err="1"/>
              <a:t>are</a:t>
            </a:r>
            <a:r>
              <a:rPr lang="tr-TR" dirty="0"/>
              <a:t> </a:t>
            </a:r>
            <a:r>
              <a:rPr lang="tr-TR" dirty="0" err="1"/>
              <a:t>they</a:t>
            </a:r>
            <a:r>
              <a:rPr lang="tr-TR" dirty="0"/>
              <a:t> </a:t>
            </a:r>
            <a:r>
              <a:rPr lang="tr-TR" dirty="0" err="1"/>
              <a:t>for</a:t>
            </a:r>
            <a:r>
              <a:rPr lang="tr-TR" dirty="0"/>
              <a:t> in </a:t>
            </a:r>
            <a:r>
              <a:rPr lang="tr-TR" dirty="0" err="1"/>
              <a:t>the</a:t>
            </a:r>
            <a:r>
              <a:rPr lang="tr-TR" dirty="0"/>
              <a:t> </a:t>
            </a:r>
            <a:r>
              <a:rPr lang="tr-TR" dirty="0" err="1"/>
              <a:t>story</a:t>
            </a:r>
            <a:r>
              <a:rPr lang="tr-TR" dirty="0"/>
              <a:t> </a:t>
            </a:r>
            <a:r>
              <a:rPr lang="tr-TR" dirty="0" err="1"/>
              <a:t>and</a:t>
            </a:r>
            <a:r>
              <a:rPr lang="tr-TR" dirty="0"/>
              <a:t> </a:t>
            </a:r>
            <a:r>
              <a:rPr lang="tr-TR" dirty="0" err="1"/>
              <a:t>plot</a:t>
            </a:r>
            <a:r>
              <a:rPr lang="tr-TR" dirty="0"/>
              <a:t>?</a:t>
            </a:r>
            <a:endParaRPr lang="en-GB" dirty="0"/>
          </a:p>
        </p:txBody>
      </p:sp>
    </p:spTree>
    <p:extLst>
      <p:ext uri="{BB962C8B-B14F-4D97-AF65-F5344CB8AC3E}">
        <p14:creationId xmlns:p14="http://schemas.microsoft.com/office/powerpoint/2010/main" val="221222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4" name="Title 1"/>
          <p:cNvSpPr>
            <a:spLocks noGrp="1"/>
          </p:cNvSpPr>
          <p:nvPr>
            <p:ph type="title"/>
          </p:nvPr>
        </p:nvSpPr>
        <p:spPr>
          <a:xfrm>
            <a:off x="686834" y="1153572"/>
            <a:ext cx="3200400" cy="4461163"/>
          </a:xfrm>
        </p:spPr>
        <p:txBody>
          <a:bodyPr>
            <a:normAutofit/>
          </a:bodyPr>
          <a:lstStyle/>
          <a:p>
            <a:pPr eaLnBrk="1" hangingPunct="1"/>
            <a:r>
              <a:rPr lang="en-US" altLang="en-US">
                <a:solidFill>
                  <a:srgbClr val="FFFFFF"/>
                </a:solidFill>
                <a:latin typeface="FrankRuehl" panose="020E0503060101010101" pitchFamily="34" charset="-79"/>
                <a:cs typeface="FrankRuehl" panose="020E0503060101010101" pitchFamily="34" charset="-79"/>
              </a:rPr>
              <a:t>Byronic Hero</a:t>
            </a: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435" name="Content Placeholder 2"/>
          <p:cNvSpPr>
            <a:spLocks noGrp="1"/>
          </p:cNvSpPr>
          <p:nvPr>
            <p:ph idx="1"/>
          </p:nvPr>
        </p:nvSpPr>
        <p:spPr>
          <a:xfrm>
            <a:off x="4447308" y="591344"/>
            <a:ext cx="6906491" cy="5585619"/>
          </a:xfrm>
        </p:spPr>
        <p:txBody>
          <a:bodyPr anchor="ctr">
            <a:normAutofit/>
          </a:bodyPr>
          <a:lstStyle/>
          <a:p>
            <a:pPr marL="0" indent="0">
              <a:spcBef>
                <a:spcPts val="0"/>
              </a:spcBef>
              <a:buNone/>
            </a:pPr>
            <a:r>
              <a:rPr lang="en-US" altLang="en-US" dirty="0">
                <a:latin typeface="FrankRuehl" panose="020E0503060101010101" pitchFamily="34" charset="-79"/>
                <a:cs typeface="FrankRuehl" panose="020E0503060101010101" pitchFamily="34" charset="-79"/>
              </a:rPr>
              <a:t>Heathcliff is regarded as a classic </a:t>
            </a:r>
            <a:r>
              <a:rPr lang="en-US" altLang="en-US" b="1" dirty="0">
                <a:latin typeface="FrankRuehl" panose="020E0503060101010101" pitchFamily="34" charset="-79"/>
                <a:cs typeface="FrankRuehl" panose="020E0503060101010101" pitchFamily="34" charset="-79"/>
              </a:rPr>
              <a:t>Byronic hero</a:t>
            </a:r>
            <a:r>
              <a:rPr lang="en-US" altLang="en-US" dirty="0">
                <a:latin typeface="FrankRuehl" panose="020E0503060101010101" pitchFamily="34" charset="-79"/>
                <a:cs typeface="FrankRuehl" panose="020E0503060101010101" pitchFamily="34" charset="-79"/>
              </a:rPr>
              <a:t>.  The Byronic hero was defined by Lord Byron’s epic narrative poem , </a:t>
            </a:r>
            <a:r>
              <a:rPr lang="en-US" altLang="en-US" i="1" dirty="0">
                <a:latin typeface="FrankRuehl" panose="020E0503060101010101" pitchFamily="34" charset="-79"/>
                <a:cs typeface="FrankRuehl" panose="020E0503060101010101" pitchFamily="34" charset="-79"/>
              </a:rPr>
              <a:t>Childe Harold’s Pilgrimage </a:t>
            </a:r>
            <a:r>
              <a:rPr lang="en-US" altLang="en-US" dirty="0">
                <a:latin typeface="FrankRuehl" panose="020E0503060101010101" pitchFamily="34" charset="-79"/>
                <a:cs typeface="FrankRuehl" panose="020E0503060101010101" pitchFamily="34" charset="-79"/>
              </a:rPr>
              <a:t>in 1812.</a:t>
            </a:r>
          </a:p>
          <a:p>
            <a:pPr marL="0" indent="0">
              <a:spcBef>
                <a:spcPts val="0"/>
              </a:spcBef>
              <a:buNone/>
            </a:pPr>
            <a:endParaRPr lang="tr-TR" altLang="en-US" dirty="0">
              <a:latin typeface="FrankRuehl" panose="020E0503060101010101" pitchFamily="34" charset="-79"/>
              <a:cs typeface="FrankRuehl" panose="020E0503060101010101" pitchFamily="34" charset="-79"/>
            </a:endParaRPr>
          </a:p>
          <a:p>
            <a:pPr marL="0" indent="0">
              <a:spcBef>
                <a:spcPts val="0"/>
              </a:spcBef>
              <a:buNone/>
            </a:pPr>
            <a:r>
              <a:rPr lang="en-US" altLang="en-US" dirty="0">
                <a:latin typeface="FrankRuehl" panose="020E0503060101010101" pitchFamily="34" charset="-79"/>
                <a:cs typeface="FrankRuehl" panose="020E0503060101010101" pitchFamily="34" charset="-79"/>
              </a:rPr>
              <a:t>Elements of the </a:t>
            </a:r>
            <a:r>
              <a:rPr lang="en-US" altLang="en-US" b="1" dirty="0">
                <a:latin typeface="FrankRuehl" panose="020E0503060101010101" pitchFamily="34" charset="-79"/>
                <a:cs typeface="FrankRuehl" panose="020E0503060101010101" pitchFamily="34" charset="-79"/>
              </a:rPr>
              <a:t>Byronic hero</a:t>
            </a:r>
            <a:r>
              <a:rPr lang="en-US" altLang="en-US" dirty="0">
                <a:latin typeface="FrankRuehl" panose="020E0503060101010101" pitchFamily="34" charset="-79"/>
                <a:cs typeface="FrankRuehl" panose="020E0503060101010101" pitchFamily="34" charset="-79"/>
              </a:rPr>
              <a:t>:</a:t>
            </a:r>
          </a:p>
          <a:p>
            <a:pPr lvl="1">
              <a:spcBef>
                <a:spcPts val="0"/>
              </a:spcBef>
            </a:pPr>
            <a:r>
              <a:rPr lang="en-US" altLang="en-US" dirty="0">
                <a:latin typeface="FrankRuehl" panose="020E0503060101010101" pitchFamily="34" charset="-79"/>
                <a:cs typeface="FrankRuehl" panose="020E0503060101010101" pitchFamily="34" charset="-79"/>
              </a:rPr>
              <a:t>a distaste for social institutions and social norms</a:t>
            </a:r>
          </a:p>
          <a:p>
            <a:pPr lvl="1">
              <a:spcBef>
                <a:spcPts val="0"/>
              </a:spcBef>
            </a:pPr>
            <a:r>
              <a:rPr lang="en-US" altLang="en-US" dirty="0">
                <a:latin typeface="FrankRuehl" panose="020E0503060101010101" pitchFamily="34" charset="-79"/>
                <a:cs typeface="FrankRuehl" panose="020E0503060101010101" pitchFamily="34" charset="-79"/>
              </a:rPr>
              <a:t>conflicting emotions or moodiness</a:t>
            </a:r>
          </a:p>
          <a:p>
            <a:pPr lvl="1">
              <a:spcBef>
                <a:spcPts val="0"/>
              </a:spcBef>
            </a:pPr>
            <a:r>
              <a:rPr lang="en-US" altLang="en-US" dirty="0">
                <a:latin typeface="FrankRuehl" panose="020E0503060101010101" pitchFamily="34" charset="-79"/>
                <a:cs typeface="FrankRuehl" panose="020E0503060101010101" pitchFamily="34" charset="-79"/>
              </a:rPr>
              <a:t>high levels of intelligence and cunning</a:t>
            </a:r>
          </a:p>
          <a:p>
            <a:pPr lvl="1">
              <a:spcBef>
                <a:spcPts val="0"/>
              </a:spcBef>
            </a:pPr>
            <a:r>
              <a:rPr lang="en-US" altLang="en-US" dirty="0">
                <a:latin typeface="FrankRuehl" panose="020E0503060101010101" pitchFamily="34" charset="-79"/>
                <a:cs typeface="FrankRuehl" panose="020E0503060101010101" pitchFamily="34" charset="-79"/>
              </a:rPr>
              <a:t>self-criticism</a:t>
            </a:r>
          </a:p>
          <a:p>
            <a:pPr lvl="1">
              <a:spcBef>
                <a:spcPts val="0"/>
              </a:spcBef>
            </a:pPr>
            <a:r>
              <a:rPr lang="en-US" altLang="en-US" dirty="0">
                <a:latin typeface="FrankRuehl" panose="020E0503060101010101" pitchFamily="34" charset="-79"/>
                <a:cs typeface="FrankRuehl" panose="020E0503060101010101" pitchFamily="34" charset="-79"/>
              </a:rPr>
              <a:t>charming</a:t>
            </a:r>
          </a:p>
          <a:p>
            <a:pPr lvl="1">
              <a:spcBef>
                <a:spcPts val="0"/>
              </a:spcBef>
            </a:pPr>
            <a:r>
              <a:rPr lang="en-US" altLang="en-US" dirty="0">
                <a:latin typeface="FrankRuehl" panose="020E0503060101010101" pitchFamily="34" charset="-79"/>
                <a:cs typeface="FrankRuehl" panose="020E0503060101010101" pitchFamily="34" charset="-79"/>
              </a:rPr>
              <a:t>mysterious origins and a troubled past</a:t>
            </a:r>
          </a:p>
          <a:p>
            <a:pPr lvl="1">
              <a:spcBef>
                <a:spcPts val="0"/>
              </a:spcBef>
            </a:pPr>
            <a:r>
              <a:rPr lang="en-US" altLang="en-US" dirty="0">
                <a:latin typeface="FrankRuehl" panose="020E0503060101010101" pitchFamily="34" charset="-79"/>
                <a:cs typeface="FrankRuehl" panose="020E0503060101010101" pitchFamily="34" charset="-79"/>
              </a:rPr>
              <a:t>self-destructive tendencies</a:t>
            </a:r>
          </a:p>
          <a:p>
            <a:pPr lvl="1">
              <a:spcBef>
                <a:spcPts val="0"/>
              </a:spcBef>
            </a:pPr>
            <a:r>
              <a:rPr lang="en-US" altLang="en-US" dirty="0">
                <a:latin typeface="FrankRuehl" panose="020E0503060101010101" pitchFamily="34" charset="-79"/>
                <a:cs typeface="FrankRuehl" panose="020E0503060101010101" pitchFamily="34" charset="-79"/>
              </a:rPr>
              <a:t>a loner, rejected from society</a:t>
            </a:r>
          </a:p>
          <a:p>
            <a:pPr lvl="1" eaLnBrk="1" hangingPunct="1"/>
            <a:endParaRPr lang="en-US" altLang="en-US" dirty="0"/>
          </a:p>
          <a:p>
            <a:pPr lvl="1" eaLnBrk="1" hangingPunct="1"/>
            <a:endParaRPr lang="en-US" altLang="en-US" dirty="0"/>
          </a:p>
        </p:txBody>
      </p:sp>
    </p:spTree>
    <p:extLst>
      <p:ext uri="{BB962C8B-B14F-4D97-AF65-F5344CB8AC3E}">
        <p14:creationId xmlns:p14="http://schemas.microsoft.com/office/powerpoint/2010/main" val="4164460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Freeform: Shape 8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Rectangle 8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latin typeface="FrankRuehl" panose="020E0503060101010101" pitchFamily="34" charset="-79"/>
                <a:cs typeface="FrankRuehl" panose="020E0503060101010101" pitchFamily="34" charset="-79"/>
              </a:rPr>
              <a:t>Themes</a:t>
            </a:r>
          </a:p>
        </p:txBody>
      </p:sp>
      <p:sp>
        <p:nvSpPr>
          <p:cNvPr id="17411" name="Content Placeholder 2"/>
          <p:cNvSpPr>
            <a:spLocks noGrp="1"/>
          </p:cNvSpPr>
          <p:nvPr>
            <p:ph idx="1"/>
          </p:nvPr>
        </p:nvSpPr>
        <p:spPr>
          <a:xfrm>
            <a:off x="4810259" y="649480"/>
            <a:ext cx="6555347" cy="5546047"/>
          </a:xfrm>
        </p:spPr>
        <p:txBody>
          <a:bodyPr anchor="ctr">
            <a:normAutofit fontScale="92500"/>
          </a:bodyPr>
          <a:lstStyle/>
          <a:p>
            <a:r>
              <a:rPr lang="en-US" altLang="en-US" sz="3000" dirty="0">
                <a:latin typeface="FrankRuehl" panose="020E0503060101010101" pitchFamily="34" charset="-79"/>
                <a:ea typeface="ＭＳ Ｐゴシック" pitchFamily="34" charset="-128"/>
                <a:cs typeface="FrankRuehl" panose="020E0503060101010101" pitchFamily="34" charset="-79"/>
              </a:rPr>
              <a:t>Spiritual love vs. superficial</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physical</a:t>
            </a:r>
            <a:r>
              <a:rPr lang="en-US" altLang="en-US" sz="3000" dirty="0">
                <a:latin typeface="FrankRuehl" panose="020E0503060101010101" pitchFamily="34" charset="-79"/>
                <a:ea typeface="ＭＳ Ｐゴシック" pitchFamily="34" charset="-128"/>
                <a:cs typeface="FrankRuehl" panose="020E0503060101010101" pitchFamily="34" charset="-79"/>
              </a:rPr>
              <a:t> love</a:t>
            </a:r>
          </a:p>
          <a:p>
            <a:r>
              <a:rPr lang="tr-TR" altLang="en-US" sz="3000" dirty="0" err="1">
                <a:latin typeface="FrankRuehl" panose="020E0503060101010101" pitchFamily="34" charset="-79"/>
                <a:ea typeface="ＭＳ Ｐゴシック" pitchFamily="34" charset="-128"/>
                <a:cs typeface="FrankRuehl" panose="020E0503060101010101" pitchFamily="34" charset="-79"/>
              </a:rPr>
              <a:t>Freedom</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and</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imprisonment</a:t>
            </a:r>
            <a:endParaRPr lang="en-US" altLang="en-US" sz="3000" dirty="0">
              <a:latin typeface="FrankRuehl" panose="020E0503060101010101" pitchFamily="34" charset="-79"/>
              <a:ea typeface="ＭＳ Ｐゴシック" pitchFamily="34" charset="-128"/>
              <a:cs typeface="FrankRuehl" panose="020E0503060101010101" pitchFamily="34" charset="-79"/>
            </a:endParaRPr>
          </a:p>
          <a:p>
            <a:r>
              <a:rPr lang="en-US" altLang="en-US" sz="3000" dirty="0">
                <a:latin typeface="FrankRuehl" panose="020E0503060101010101" pitchFamily="34" charset="-79"/>
                <a:ea typeface="ＭＳ Ｐゴシック" pitchFamily="34" charset="-128"/>
                <a:cs typeface="FrankRuehl" panose="020E0503060101010101" pitchFamily="34" charset="-79"/>
              </a:rPr>
              <a:t>Revenge</a:t>
            </a:r>
          </a:p>
          <a:p>
            <a:r>
              <a:rPr lang="tr-TR" altLang="en-US" sz="3000" dirty="0" err="1">
                <a:latin typeface="FrankRuehl" panose="020E0503060101010101" pitchFamily="34" charset="-79"/>
                <a:ea typeface="ＭＳ Ｐゴシック" pitchFamily="34" charset="-128"/>
                <a:cs typeface="FrankRuehl" panose="020E0503060101010101" pitchFamily="34" charset="-79"/>
              </a:rPr>
              <a:t>Love</a:t>
            </a:r>
            <a:r>
              <a:rPr lang="tr-TR" altLang="en-US" sz="3000" dirty="0">
                <a:latin typeface="FrankRuehl" panose="020E0503060101010101" pitchFamily="34" charset="-79"/>
                <a:ea typeface="ＭＳ Ｐゴシック" pitchFamily="34" charset="-128"/>
                <a:cs typeface="FrankRuehl" panose="020E0503060101010101" pitchFamily="34" charset="-79"/>
              </a:rPr>
              <a:t> in </a:t>
            </a:r>
            <a:r>
              <a:rPr lang="tr-TR" altLang="en-US" sz="3000" dirty="0" err="1">
                <a:latin typeface="FrankRuehl" panose="020E0503060101010101" pitchFamily="34" charset="-79"/>
                <a:ea typeface="ＭＳ Ｐゴシック" pitchFamily="34" charset="-128"/>
                <a:cs typeface="FrankRuehl" panose="020E0503060101010101" pitchFamily="34" charset="-79"/>
              </a:rPr>
              <a:t>its</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limits</a:t>
            </a:r>
            <a:endParaRPr lang="en-US" altLang="en-US" sz="3000" dirty="0">
              <a:latin typeface="FrankRuehl" panose="020E0503060101010101" pitchFamily="34" charset="-79"/>
              <a:ea typeface="ＭＳ Ｐゴシック" pitchFamily="34" charset="-128"/>
              <a:cs typeface="FrankRuehl" panose="020E0503060101010101" pitchFamily="34" charset="-79"/>
            </a:endParaRPr>
          </a:p>
          <a:p>
            <a:r>
              <a:rPr lang="en-US" altLang="en-US" sz="3000" dirty="0">
                <a:latin typeface="FrankRuehl" panose="020E0503060101010101" pitchFamily="34" charset="-79"/>
                <a:ea typeface="ＭＳ Ｐゴシック" pitchFamily="34" charset="-128"/>
                <a:cs typeface="FrankRuehl" panose="020E0503060101010101" pitchFamily="34" charset="-79"/>
              </a:rPr>
              <a:t>Instability of social class</a:t>
            </a:r>
            <a:r>
              <a:rPr lang="tr-TR" altLang="en-US" sz="3000" dirty="0">
                <a:latin typeface="FrankRuehl" panose="020E0503060101010101" pitchFamily="34" charset="-79"/>
                <a:ea typeface="ＭＳ Ｐゴシック" pitchFamily="34" charset="-128"/>
                <a:cs typeface="FrankRuehl" panose="020E0503060101010101" pitchFamily="34" charset="-79"/>
              </a:rPr>
              <a:t>es </a:t>
            </a:r>
            <a:r>
              <a:rPr lang="tr-TR" altLang="en-US" sz="3000" dirty="0" err="1">
                <a:latin typeface="FrankRuehl" panose="020E0503060101010101" pitchFamily="34" charset="-79"/>
                <a:ea typeface="ＭＳ Ｐゴシック" pitchFamily="34" charset="-128"/>
                <a:cs typeface="FrankRuehl" panose="020E0503060101010101" pitchFamily="34" charset="-79"/>
              </a:rPr>
              <a:t>and</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social</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mobility</a:t>
            </a:r>
            <a:endParaRPr lang="tr-TR" altLang="en-US" sz="3000" dirty="0">
              <a:latin typeface="FrankRuehl" panose="020E0503060101010101" pitchFamily="34" charset="-79"/>
              <a:ea typeface="ＭＳ Ｐゴシック" pitchFamily="34" charset="-128"/>
              <a:cs typeface="FrankRuehl" panose="020E0503060101010101" pitchFamily="34" charset="-79"/>
            </a:endParaRPr>
          </a:p>
          <a:p>
            <a:r>
              <a:rPr lang="tr-TR" altLang="en-US" sz="3000" dirty="0" err="1">
                <a:latin typeface="FrankRuehl" panose="020E0503060101010101" pitchFamily="34" charset="-79"/>
                <a:ea typeface="ＭＳ Ｐゴシック" pitchFamily="34" charset="-128"/>
                <a:cs typeface="FrankRuehl" panose="020E0503060101010101" pitchFamily="34" charset="-79"/>
              </a:rPr>
              <a:t>Childhood</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and</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its</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effects</a:t>
            </a:r>
            <a:endParaRPr lang="tr-TR" altLang="en-US" sz="3000" dirty="0">
              <a:latin typeface="FrankRuehl" panose="020E0503060101010101" pitchFamily="34" charset="-79"/>
              <a:ea typeface="ＭＳ Ｐゴシック" pitchFamily="34" charset="-128"/>
              <a:cs typeface="FrankRuehl" panose="020E0503060101010101" pitchFamily="34" charset="-79"/>
            </a:endParaRPr>
          </a:p>
          <a:p>
            <a:r>
              <a:rPr lang="tr-TR" altLang="en-US" sz="3000" dirty="0" err="1">
                <a:latin typeface="FrankRuehl" panose="020E0503060101010101" pitchFamily="34" charset="-79"/>
                <a:ea typeface="ＭＳ Ｐゴシック" pitchFamily="34" charset="-128"/>
                <a:cs typeface="FrankRuehl" panose="020E0503060101010101" pitchFamily="34" charset="-79"/>
              </a:rPr>
              <a:t>The</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rural</a:t>
            </a:r>
            <a:r>
              <a:rPr lang="tr-TR" altLang="en-US" sz="3000" dirty="0">
                <a:latin typeface="FrankRuehl" panose="020E0503060101010101" pitchFamily="34" charset="-79"/>
                <a:ea typeface="ＭＳ Ｐゴシック" pitchFamily="34" charset="-128"/>
                <a:cs typeface="FrankRuehl" panose="020E0503060101010101" pitchFamily="34" charset="-79"/>
              </a:rPr>
              <a:t> life in </a:t>
            </a:r>
            <a:r>
              <a:rPr lang="tr-TR" altLang="en-US" sz="3000" dirty="0" err="1">
                <a:latin typeface="FrankRuehl" panose="020E0503060101010101" pitchFamily="34" charset="-79"/>
                <a:ea typeface="ＭＳ Ｐゴシック" pitchFamily="34" charset="-128"/>
                <a:cs typeface="FrankRuehl" panose="020E0503060101010101" pitchFamily="34" charset="-79"/>
              </a:rPr>
              <a:t>the</a:t>
            </a:r>
            <a:r>
              <a:rPr lang="tr-TR" altLang="en-US" sz="3000" dirty="0">
                <a:latin typeface="FrankRuehl" panose="020E0503060101010101" pitchFamily="34" charset="-79"/>
                <a:ea typeface="ＭＳ Ｐゴシック" pitchFamily="34" charset="-128"/>
                <a:cs typeface="FrankRuehl" panose="020E0503060101010101" pitchFamily="34" charset="-79"/>
              </a:rPr>
              <a:t> 19th </a:t>
            </a:r>
            <a:r>
              <a:rPr lang="tr-TR" altLang="en-US" sz="3000" dirty="0" err="1">
                <a:latin typeface="FrankRuehl" panose="020E0503060101010101" pitchFamily="34" charset="-79"/>
                <a:ea typeface="ＭＳ Ｐゴシック" pitchFamily="34" charset="-128"/>
                <a:cs typeface="FrankRuehl" panose="020E0503060101010101" pitchFamily="34" charset="-79"/>
              </a:rPr>
              <a:t>century</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inlands</a:t>
            </a:r>
            <a:endParaRPr lang="tr-TR" altLang="en-US" sz="3000" dirty="0">
              <a:latin typeface="FrankRuehl" panose="020E0503060101010101" pitchFamily="34" charset="-79"/>
              <a:ea typeface="ＭＳ Ｐゴシック" pitchFamily="34" charset="-128"/>
              <a:cs typeface="FrankRuehl" panose="020E0503060101010101" pitchFamily="34" charset="-79"/>
            </a:endParaRPr>
          </a:p>
          <a:p>
            <a:r>
              <a:rPr lang="tr-TR" altLang="en-US" sz="3000" dirty="0" err="1">
                <a:latin typeface="FrankRuehl" panose="020E0503060101010101" pitchFamily="34" charset="-79"/>
                <a:ea typeface="ＭＳ Ｐゴシック" pitchFamily="34" charset="-128"/>
                <a:cs typeface="FrankRuehl" panose="020E0503060101010101" pitchFamily="34" charset="-79"/>
              </a:rPr>
              <a:t>Adoption</a:t>
            </a:r>
            <a:endParaRPr lang="tr-TR" altLang="en-US" sz="3000" dirty="0">
              <a:latin typeface="FrankRuehl" panose="020E0503060101010101" pitchFamily="34" charset="-79"/>
              <a:ea typeface="ＭＳ Ｐゴシック" pitchFamily="34" charset="-128"/>
              <a:cs typeface="FrankRuehl" panose="020E0503060101010101" pitchFamily="34" charset="-79"/>
            </a:endParaRPr>
          </a:p>
          <a:p>
            <a:r>
              <a:rPr lang="tr-TR" altLang="en-US" sz="3000" dirty="0" err="1">
                <a:latin typeface="FrankRuehl" panose="020E0503060101010101" pitchFamily="34" charset="-79"/>
                <a:ea typeface="ＭＳ Ｐゴシック" pitchFamily="34" charset="-128"/>
                <a:cs typeface="FrankRuehl" panose="020E0503060101010101" pitchFamily="34" charset="-79"/>
              </a:rPr>
              <a:t>Inheritance</a:t>
            </a:r>
            <a:r>
              <a:rPr lang="tr-TR" altLang="en-US" sz="3000" dirty="0">
                <a:latin typeface="FrankRuehl" panose="020E0503060101010101" pitchFamily="34" charset="-79"/>
                <a:ea typeface="ＭＳ Ｐゴシック" pitchFamily="34" charset="-128"/>
                <a:cs typeface="FrankRuehl" panose="020E0503060101010101" pitchFamily="34" charset="-79"/>
              </a:rPr>
              <a:t>, Money</a:t>
            </a:r>
          </a:p>
          <a:p>
            <a:r>
              <a:rPr lang="tr-TR" altLang="en-US" sz="3000" dirty="0" err="1">
                <a:latin typeface="FrankRuehl" panose="020E0503060101010101" pitchFamily="34" charset="-79"/>
                <a:ea typeface="ＭＳ Ｐゴシック" pitchFamily="34" charset="-128"/>
                <a:cs typeface="FrankRuehl" panose="020E0503060101010101" pitchFamily="34" charset="-79"/>
              </a:rPr>
              <a:t>Torture</a:t>
            </a:r>
            <a:r>
              <a:rPr lang="tr-TR" altLang="en-US" sz="3000" dirty="0">
                <a:latin typeface="FrankRuehl" panose="020E0503060101010101" pitchFamily="34" charset="-79"/>
                <a:ea typeface="ＭＳ Ｐゴシック" pitchFamily="34" charset="-128"/>
                <a:cs typeface="FrankRuehl" panose="020E0503060101010101" pitchFamily="34" charset="-79"/>
              </a:rPr>
              <a:t>, </a:t>
            </a:r>
            <a:r>
              <a:rPr lang="tr-TR" altLang="en-US" sz="3000" dirty="0" err="1">
                <a:latin typeface="FrankRuehl" panose="020E0503060101010101" pitchFamily="34" charset="-79"/>
                <a:ea typeface="ＭＳ Ｐゴシック" pitchFamily="34" charset="-128"/>
                <a:cs typeface="FrankRuehl" panose="020E0503060101010101" pitchFamily="34" charset="-79"/>
              </a:rPr>
              <a:t>ill-treatment</a:t>
            </a:r>
            <a:endParaRPr lang="tr-TR" altLang="en-US" sz="3000" dirty="0">
              <a:latin typeface="FrankRuehl" panose="020E0503060101010101" pitchFamily="34" charset="-79"/>
              <a:ea typeface="ＭＳ Ｐゴシック" pitchFamily="34" charset="-128"/>
              <a:cs typeface="FrankRuehl" panose="020E0503060101010101" pitchFamily="34" charset="-79"/>
            </a:endParaRPr>
          </a:p>
          <a:p>
            <a:pPr marL="0" indent="0">
              <a:buNone/>
            </a:pPr>
            <a:endParaRPr lang="en-US" altLang="en-US" sz="2000" dirty="0">
              <a:latin typeface="FrankRuehl" panose="020E0503060101010101" pitchFamily="34" charset="-79"/>
              <a:ea typeface="ＭＳ Ｐゴシック" pitchFamily="34" charset="-128"/>
              <a:cs typeface="FrankRuehl" panose="020E0503060101010101" pitchFamily="34" charset="-79"/>
            </a:endParaRPr>
          </a:p>
        </p:txBody>
      </p:sp>
    </p:spTree>
    <p:extLst>
      <p:ext uri="{BB962C8B-B14F-4D97-AF65-F5344CB8AC3E}">
        <p14:creationId xmlns:p14="http://schemas.microsoft.com/office/powerpoint/2010/main" val="2292732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additive="base">
                                        <p:cTn id="25"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411">
                                            <p:txEl>
                                              <p:pRg st="4" end="4"/>
                                            </p:txEl>
                                          </p:spTgt>
                                        </p:tgtEl>
                                        <p:attrNameLst>
                                          <p:attrName>style.visibility</p:attrName>
                                        </p:attrNameLst>
                                      </p:cBhvr>
                                      <p:to>
                                        <p:strVal val="visible"/>
                                      </p:to>
                                    </p:set>
                                    <p:anim calcmode="lin" valueType="num">
                                      <p:cBhvr additive="base">
                                        <p:cTn id="31"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411">
                                            <p:txEl>
                                              <p:pRg st="5" end="5"/>
                                            </p:txEl>
                                          </p:spTgt>
                                        </p:tgtEl>
                                        <p:attrNameLst>
                                          <p:attrName>style.visibility</p:attrName>
                                        </p:attrNameLst>
                                      </p:cBhvr>
                                      <p:to>
                                        <p:strVal val="visible"/>
                                      </p:to>
                                    </p:set>
                                    <p:anim calcmode="lin" valueType="num">
                                      <p:cBhvr additive="base">
                                        <p:cTn id="37"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7411">
                                            <p:txEl>
                                              <p:pRg st="6" end="6"/>
                                            </p:txEl>
                                          </p:spTgt>
                                        </p:tgtEl>
                                        <p:attrNameLst>
                                          <p:attrName>style.visibility</p:attrName>
                                        </p:attrNameLst>
                                      </p:cBhvr>
                                      <p:to>
                                        <p:strVal val="visible"/>
                                      </p:to>
                                    </p:set>
                                    <p:anim calcmode="lin" valueType="num">
                                      <p:cBhvr additive="base">
                                        <p:cTn id="43" dur="5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4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7411">
                                            <p:txEl>
                                              <p:pRg st="7" end="7"/>
                                            </p:txEl>
                                          </p:spTgt>
                                        </p:tgtEl>
                                        <p:attrNameLst>
                                          <p:attrName>style.visibility</p:attrName>
                                        </p:attrNameLst>
                                      </p:cBhvr>
                                      <p:to>
                                        <p:strVal val="visible"/>
                                      </p:to>
                                    </p:set>
                                    <p:anim calcmode="lin" valueType="num">
                                      <p:cBhvr additive="base">
                                        <p:cTn id="49" dur="500" fill="hold"/>
                                        <p:tgtEl>
                                          <p:spTgt spid="174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74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7411">
                                            <p:txEl>
                                              <p:pRg st="8" end="8"/>
                                            </p:txEl>
                                          </p:spTgt>
                                        </p:tgtEl>
                                        <p:attrNameLst>
                                          <p:attrName>style.visibility</p:attrName>
                                        </p:attrNameLst>
                                      </p:cBhvr>
                                      <p:to>
                                        <p:strVal val="visible"/>
                                      </p:to>
                                    </p:set>
                                    <p:anim calcmode="lin" valueType="num">
                                      <p:cBhvr additive="base">
                                        <p:cTn id="55" dur="500" fill="hold"/>
                                        <p:tgtEl>
                                          <p:spTgt spid="17411">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41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7411">
                                            <p:txEl>
                                              <p:pRg st="9" end="9"/>
                                            </p:txEl>
                                          </p:spTgt>
                                        </p:tgtEl>
                                        <p:attrNameLst>
                                          <p:attrName>style.visibility</p:attrName>
                                        </p:attrNameLst>
                                      </p:cBhvr>
                                      <p:to>
                                        <p:strVal val="visible"/>
                                      </p:to>
                                    </p:set>
                                    <p:anim calcmode="lin" valueType="num">
                                      <p:cBhvr additive="base">
                                        <p:cTn id="61" dur="500" fill="hold"/>
                                        <p:tgtEl>
                                          <p:spTgt spid="17411">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741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B7AD05-A41C-4F0B-A05E-F178E0629AC4}"/>
              </a:ext>
            </a:extLst>
          </p:cNvPr>
          <p:cNvSpPr>
            <a:spLocks noGrp="1"/>
          </p:cNvSpPr>
          <p:nvPr>
            <p:ph idx="1"/>
          </p:nvPr>
        </p:nvSpPr>
        <p:spPr>
          <a:xfrm>
            <a:off x="369870" y="380144"/>
            <a:ext cx="11281024" cy="6359703"/>
          </a:xfrm>
        </p:spPr>
        <p:txBody>
          <a:bodyPr>
            <a:normAutofit fontScale="92500" lnSpcReduction="10000"/>
          </a:bodyPr>
          <a:lstStyle/>
          <a:p>
            <a:r>
              <a:rPr lang="en-US" dirty="0"/>
              <a:t>I muttered, knocking my knuckles through the glass, and stretching an arm out to seize the importunate branch; instead of which, my fingers closed on the fingers of a little, ice-cold hand! The intense horror of nightmare came over me: I tried to draw back my arm, but the hand clung to it, and a most melancholy voice sobbed, </a:t>
            </a:r>
            <a:r>
              <a:rPr lang="en-US" dirty="0">
                <a:highlight>
                  <a:srgbClr val="00FF00"/>
                </a:highlight>
              </a:rPr>
              <a:t>'Let me in—let me in!' 'Who are you?' I asked, struggling, meanwhile, to disengage myself. 'Catherine Linton,</a:t>
            </a:r>
            <a:r>
              <a:rPr lang="en-US" dirty="0"/>
              <a:t>' it replied, shiveringly (why did I think of Linton? I had read Earnshaw twenty times for Linton) 'I'm come home: I'd lost my way on the moor!' As it spoke, I discerned, obscurely, a child's face looking through the window. Terror made me cruel; and, finding it useless to attempt shaking the creature off, I pulled its wrist on to the broken pane, and rubbed it to and </a:t>
            </a:r>
            <a:r>
              <a:rPr lang="en-US" dirty="0" err="1"/>
              <a:t>fro</a:t>
            </a:r>
            <a:r>
              <a:rPr lang="en-US" dirty="0"/>
              <a:t> till the blood ran down and soaked the bedclothes: still it wailed, 'Let me in!' and </a:t>
            </a:r>
            <a:r>
              <a:rPr lang="en-US" dirty="0" err="1"/>
              <a:t>maintaine</a:t>
            </a:r>
            <a:r>
              <a:rPr lang="en-US" dirty="0"/>
              <a:t> its tenacious gripe, almost maddening me with fear. 'How can I!' I said at length. 'Let me go, if you want me to let you in!' The fingers relaxed, I snatched mine through the hole, hurriedly piled the books up in a pyramid against it, and stopped my ears to exclude the lamentable prayer. I seemed to keep them closed above a quarter of an hour; yet, the instant I listened again, there was the doleful cry moaning on! 'Begone!' I shouted. 'I'll never let you in, not if you beg for twenty years.' 'It is twenty years,' mourned the voice: 'twenty years. I've been a waif for twenty years!'</a:t>
            </a:r>
          </a:p>
          <a:p>
            <a:endParaRPr lang="en-US" dirty="0"/>
          </a:p>
          <a:p>
            <a:endParaRPr lang="en-GB" dirty="0"/>
          </a:p>
        </p:txBody>
      </p:sp>
    </p:spTree>
    <p:extLst>
      <p:ext uri="{BB962C8B-B14F-4D97-AF65-F5344CB8AC3E}">
        <p14:creationId xmlns:p14="http://schemas.microsoft.com/office/powerpoint/2010/main" val="1661756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4DABF-91DD-4C1B-B4A4-B9F783B3E037}"/>
              </a:ext>
            </a:extLst>
          </p:cNvPr>
          <p:cNvSpPr>
            <a:spLocks noGrp="1"/>
          </p:cNvSpPr>
          <p:nvPr>
            <p:ph idx="1"/>
          </p:nvPr>
        </p:nvSpPr>
        <p:spPr>
          <a:xfrm>
            <a:off x="493160" y="359596"/>
            <a:ext cx="10860640" cy="5817367"/>
          </a:xfrm>
        </p:spPr>
        <p:txBody>
          <a:bodyPr>
            <a:normAutofit/>
          </a:bodyPr>
          <a:lstStyle/>
          <a:p>
            <a:r>
              <a:rPr lang="en-US" dirty="0"/>
              <a:t>'May she wake in torment!' he cried, with frightful vehemence, stamping his foot, and groaning in a sudden paroxysm of ungovernable passion. 'Why, she's a liar to the end! Where is she? Not there—not in heaven—not perished—where? Oh! you said you cared nothing for my sufferings! And I pray one prayer—I repeat it till my tongue stiffens—Catherine Earnshaw, may you not rest as long as I am living; you said I killed you—haunt me, then! The murdered do haunt their murderers, I believe. I know that ghosts have wandered on earth. Be with me always—take any form—drive me mad! only do not leave me in this abyss, where I cannot find you! Oh, God! it is unutterable! I cannot live without my life! I cannot live without my soul!'</a:t>
            </a:r>
            <a:endParaRPr lang="en-GB" dirty="0"/>
          </a:p>
        </p:txBody>
      </p:sp>
    </p:spTree>
    <p:extLst>
      <p:ext uri="{BB962C8B-B14F-4D97-AF65-F5344CB8AC3E}">
        <p14:creationId xmlns:p14="http://schemas.microsoft.com/office/powerpoint/2010/main" val="3220519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C3B3AE-F548-46A3-A07A-7E6FBC87B403}"/>
              </a:ext>
            </a:extLst>
          </p:cNvPr>
          <p:cNvSpPr>
            <a:spLocks noGrp="1"/>
          </p:cNvSpPr>
          <p:nvPr>
            <p:ph idx="1"/>
          </p:nvPr>
        </p:nvSpPr>
        <p:spPr>
          <a:xfrm>
            <a:off x="554804" y="544530"/>
            <a:ext cx="11054994" cy="6000108"/>
          </a:xfrm>
        </p:spPr>
        <p:txBody>
          <a:bodyPr>
            <a:normAutofit/>
          </a:bodyPr>
          <a:lstStyle/>
          <a:p>
            <a:pPr algn="l"/>
            <a:r>
              <a:rPr lang="en-US" b="0" i="0" dirty="0">
                <a:solidFill>
                  <a:srgbClr val="000000"/>
                </a:solidFill>
                <a:effectLst/>
                <a:latin typeface="Georgia" panose="02040502050405020303" pitchFamily="18" charset="0"/>
              </a:rPr>
              <a:t>I broke my heart with weeping to come back to earth; and the angels were so angry that they flung me out into the middle of the heath on the top of Wuthering Heights; where I woke sobbing for joy. That will do to explain my secret, as well as the other. I've no more business to marry Edgar Linton than I have to be in heaven; and if the wicked man in there had not brought Heathcliff so low, I shouldn't have thought of it. It would degrade me to marry Heathcliff now; so he shall never know how I love him: and that, not because he's handsome, Nelly, but because he's more myself than I am. Whatever our souls are made of, his and mine are the same; and Linton's is as different as a moonbeam from lightning, or frost from fire.'</a:t>
            </a:r>
            <a:br>
              <a:rPr lang="en-US" dirty="0"/>
            </a:br>
            <a:endParaRPr lang="en-GB" dirty="0"/>
          </a:p>
        </p:txBody>
      </p:sp>
    </p:spTree>
    <p:extLst>
      <p:ext uri="{BB962C8B-B14F-4D97-AF65-F5344CB8AC3E}">
        <p14:creationId xmlns:p14="http://schemas.microsoft.com/office/powerpoint/2010/main" val="1933120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D52A3A-EC96-42E1-8A9A-879C784D6E99}"/>
              </a:ext>
            </a:extLst>
          </p:cNvPr>
          <p:cNvSpPr>
            <a:spLocks noGrp="1"/>
          </p:cNvSpPr>
          <p:nvPr>
            <p:ph type="title"/>
          </p:nvPr>
        </p:nvSpPr>
        <p:spPr>
          <a:xfrm>
            <a:off x="686834" y="1153572"/>
            <a:ext cx="3200400" cy="4461163"/>
          </a:xfrm>
        </p:spPr>
        <p:txBody>
          <a:bodyPr>
            <a:normAutofit/>
          </a:bodyPr>
          <a:lstStyle/>
          <a:p>
            <a:r>
              <a:rPr lang="tr-TR">
                <a:solidFill>
                  <a:srgbClr val="FFFFFF"/>
                </a:solidFill>
              </a:rPr>
              <a:t>Class, title, marrige, money</a:t>
            </a: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4C43B86-64A7-4D82-836D-84A525A790D7}"/>
              </a:ext>
            </a:extLst>
          </p:cNvPr>
          <p:cNvSpPr>
            <a:spLocks noGrp="1"/>
          </p:cNvSpPr>
          <p:nvPr>
            <p:ph idx="1"/>
          </p:nvPr>
        </p:nvSpPr>
        <p:spPr>
          <a:xfrm>
            <a:off x="4447308" y="591344"/>
            <a:ext cx="6906491" cy="5585619"/>
          </a:xfrm>
        </p:spPr>
        <p:txBody>
          <a:bodyPr anchor="ctr">
            <a:normAutofit/>
          </a:bodyPr>
          <a:lstStyle/>
          <a:p>
            <a:r>
              <a:rPr lang="tr-TR" sz="3200" dirty="0" err="1"/>
              <a:t>Cathrine’s</a:t>
            </a:r>
            <a:r>
              <a:rPr lang="tr-TR" sz="3200" dirty="0"/>
              <a:t> </a:t>
            </a:r>
            <a:r>
              <a:rPr lang="tr-TR" sz="3200" dirty="0" err="1"/>
              <a:t>rational</a:t>
            </a:r>
            <a:r>
              <a:rPr lang="tr-TR" sz="3200" dirty="0"/>
              <a:t> </a:t>
            </a:r>
            <a:r>
              <a:rPr lang="tr-TR" sz="3200" dirty="0" err="1"/>
              <a:t>decisions</a:t>
            </a:r>
            <a:r>
              <a:rPr lang="tr-TR" sz="3200" dirty="0"/>
              <a:t>? </a:t>
            </a:r>
            <a:r>
              <a:rPr lang="tr-TR" sz="3200" dirty="0" err="1"/>
              <a:t>Or</a:t>
            </a:r>
            <a:r>
              <a:rPr lang="tr-TR" sz="3200" dirty="0"/>
              <a:t> is it </a:t>
            </a:r>
            <a:r>
              <a:rPr lang="tr-TR" sz="3200" dirty="0" err="1"/>
              <a:t>so</a:t>
            </a:r>
            <a:r>
              <a:rPr lang="tr-TR" sz="3200" dirty="0"/>
              <a:t>?</a:t>
            </a:r>
          </a:p>
          <a:p>
            <a:r>
              <a:rPr lang="tr-TR" sz="3200" dirty="0" err="1"/>
              <a:t>Mr</a:t>
            </a:r>
            <a:r>
              <a:rPr lang="tr-TR" sz="3200" dirty="0"/>
              <a:t> </a:t>
            </a:r>
            <a:r>
              <a:rPr lang="tr-TR" sz="3200" dirty="0" err="1"/>
              <a:t>Earnshaw</a:t>
            </a:r>
            <a:r>
              <a:rPr lang="tr-TR" sz="3200" dirty="0"/>
              <a:t>, </a:t>
            </a:r>
            <a:r>
              <a:rPr lang="tr-TR" sz="3200" dirty="0" err="1"/>
              <a:t>Lintons</a:t>
            </a:r>
            <a:endParaRPr lang="tr-TR" sz="3200" dirty="0"/>
          </a:p>
          <a:p>
            <a:r>
              <a:rPr lang="tr-TR" sz="3200" dirty="0" err="1"/>
              <a:t>Mansions</a:t>
            </a:r>
            <a:r>
              <a:rPr lang="tr-TR" sz="3200" dirty="0"/>
              <a:t> </a:t>
            </a:r>
            <a:r>
              <a:rPr lang="tr-TR" sz="3200" dirty="0" err="1"/>
              <a:t>and</a:t>
            </a:r>
            <a:r>
              <a:rPr lang="tr-TR" sz="3200" dirty="0"/>
              <a:t> </a:t>
            </a:r>
            <a:r>
              <a:rPr lang="tr-TR" sz="3200" dirty="0" err="1"/>
              <a:t>their</a:t>
            </a:r>
            <a:r>
              <a:rPr lang="tr-TR" sz="3200" dirty="0"/>
              <a:t> </a:t>
            </a:r>
            <a:r>
              <a:rPr lang="tr-TR" sz="3200" dirty="0" err="1"/>
              <a:t>importance</a:t>
            </a:r>
            <a:endParaRPr lang="tr-TR" sz="3200" dirty="0"/>
          </a:p>
          <a:p>
            <a:r>
              <a:rPr lang="tr-TR" sz="3200" dirty="0" err="1"/>
              <a:t>Isabele</a:t>
            </a:r>
            <a:r>
              <a:rPr lang="tr-TR" sz="3200" dirty="0"/>
              <a:t>, </a:t>
            </a:r>
            <a:r>
              <a:rPr lang="tr-TR" sz="3200" dirty="0" err="1"/>
              <a:t>Catherine</a:t>
            </a:r>
            <a:r>
              <a:rPr lang="tr-TR" sz="3200" dirty="0"/>
              <a:t>, </a:t>
            </a:r>
            <a:r>
              <a:rPr lang="tr-TR" sz="3200" dirty="0" err="1"/>
              <a:t>Cathy</a:t>
            </a:r>
            <a:r>
              <a:rPr lang="tr-TR" sz="3200" dirty="0"/>
              <a:t> </a:t>
            </a:r>
            <a:r>
              <a:rPr lang="tr-TR" sz="3200" dirty="0" err="1"/>
              <a:t>and</a:t>
            </a:r>
            <a:r>
              <a:rPr lang="tr-TR" sz="3200" dirty="0"/>
              <a:t> </a:t>
            </a:r>
            <a:r>
              <a:rPr lang="tr-TR" sz="3200" dirty="0" err="1"/>
              <a:t>their</a:t>
            </a:r>
            <a:r>
              <a:rPr lang="tr-TR" sz="3200" dirty="0"/>
              <a:t> </a:t>
            </a:r>
            <a:r>
              <a:rPr lang="tr-TR" sz="3200" dirty="0" err="1"/>
              <a:t>decisions</a:t>
            </a:r>
            <a:r>
              <a:rPr lang="tr-TR" sz="3200" dirty="0"/>
              <a:t> </a:t>
            </a:r>
            <a:r>
              <a:rPr lang="tr-TR" sz="3200" dirty="0" err="1"/>
              <a:t>when</a:t>
            </a:r>
            <a:r>
              <a:rPr lang="tr-TR" sz="3200" dirty="0"/>
              <a:t> </a:t>
            </a:r>
            <a:r>
              <a:rPr lang="tr-TR" sz="3200" dirty="0" err="1"/>
              <a:t>compared</a:t>
            </a:r>
            <a:r>
              <a:rPr lang="tr-TR" sz="3200" dirty="0"/>
              <a:t>?</a:t>
            </a:r>
          </a:p>
          <a:p>
            <a:r>
              <a:rPr lang="tr-TR" sz="3200" dirty="0"/>
              <a:t>Frederick </a:t>
            </a:r>
            <a:r>
              <a:rPr lang="tr-TR" sz="3200" dirty="0" err="1"/>
              <a:t>Wentworth</a:t>
            </a:r>
            <a:r>
              <a:rPr lang="tr-TR" sz="3200" dirty="0"/>
              <a:t> </a:t>
            </a:r>
            <a:r>
              <a:rPr lang="tr-TR" sz="3200" dirty="0" err="1"/>
              <a:t>vs</a:t>
            </a:r>
            <a:r>
              <a:rPr lang="tr-TR" sz="3200" dirty="0"/>
              <a:t> Edgar </a:t>
            </a:r>
            <a:r>
              <a:rPr lang="tr-TR" sz="3200" dirty="0" err="1"/>
              <a:t>Linton</a:t>
            </a:r>
            <a:r>
              <a:rPr lang="tr-TR" sz="3200" dirty="0"/>
              <a:t> </a:t>
            </a:r>
            <a:r>
              <a:rPr lang="tr-TR" sz="3200" dirty="0" err="1"/>
              <a:t>or</a:t>
            </a:r>
            <a:r>
              <a:rPr lang="tr-TR" sz="3200" dirty="0"/>
              <a:t> </a:t>
            </a:r>
            <a:r>
              <a:rPr lang="tr-TR" sz="3200" dirty="0" err="1"/>
              <a:t>Heathcliff</a:t>
            </a:r>
            <a:endParaRPr lang="tr-TR" sz="3200" dirty="0"/>
          </a:p>
          <a:p>
            <a:r>
              <a:rPr lang="tr-TR" sz="3200" dirty="0"/>
              <a:t>Is </a:t>
            </a:r>
            <a:r>
              <a:rPr lang="tr-TR" sz="3200" dirty="0" err="1"/>
              <a:t>Heathcliff</a:t>
            </a:r>
            <a:r>
              <a:rPr lang="tr-TR" sz="3200" dirty="0"/>
              <a:t> a </a:t>
            </a:r>
            <a:r>
              <a:rPr lang="tr-TR" sz="3200" dirty="0" err="1"/>
              <a:t>social</a:t>
            </a:r>
            <a:r>
              <a:rPr lang="tr-TR" sz="3200" dirty="0"/>
              <a:t> </a:t>
            </a:r>
            <a:r>
              <a:rPr lang="tr-TR" sz="3200" dirty="0" err="1"/>
              <a:t>climber</a:t>
            </a:r>
            <a:r>
              <a:rPr lang="tr-TR" sz="3200" dirty="0"/>
              <a:t>?</a:t>
            </a:r>
          </a:p>
          <a:p>
            <a:pPr marL="0" indent="0">
              <a:buNone/>
            </a:pPr>
            <a:endParaRPr lang="tr-TR" dirty="0"/>
          </a:p>
          <a:p>
            <a:endParaRPr lang="tr-TR" dirty="0"/>
          </a:p>
          <a:p>
            <a:pPr marL="0" indent="0">
              <a:buNone/>
            </a:pPr>
            <a:endParaRPr lang="en-GB" dirty="0"/>
          </a:p>
        </p:txBody>
      </p:sp>
    </p:spTree>
    <p:extLst>
      <p:ext uri="{BB962C8B-B14F-4D97-AF65-F5344CB8AC3E}">
        <p14:creationId xmlns:p14="http://schemas.microsoft.com/office/powerpoint/2010/main" val="3082036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8C67BD-2FFB-4365-ABC3-96A3E073DF8E}"/>
              </a:ext>
            </a:extLst>
          </p:cNvPr>
          <p:cNvSpPr>
            <a:spLocks noGrp="1"/>
          </p:cNvSpPr>
          <p:nvPr>
            <p:ph idx="1"/>
          </p:nvPr>
        </p:nvSpPr>
        <p:spPr>
          <a:xfrm>
            <a:off x="421240" y="616449"/>
            <a:ext cx="10932560" cy="5560514"/>
          </a:xfrm>
        </p:spPr>
        <p:txBody>
          <a:bodyPr>
            <a:normAutofit lnSpcReduction="10000"/>
          </a:bodyPr>
          <a:lstStyle/>
          <a:p>
            <a:r>
              <a:rPr lang="en-US" b="0" i="0" dirty="0">
                <a:solidFill>
                  <a:srgbClr val="000000"/>
                </a:solidFill>
                <a:effectLst/>
                <a:latin typeface="Georgia" panose="02040502050405020303" pitchFamily="18" charset="0"/>
              </a:rPr>
              <a:t>I cannot express it; but surely you and everybody have a notion that there is or should be an existence of yours beyond you. What were the use of my creation, if I were entirely contained here? My great miseries in this world have been Heathcliff's miseries, and I watched and felt each from the beginning: my great thought in living is himself. If all else perished, and </a:t>
            </a:r>
            <a:r>
              <a:rPr lang="en-US" b="0" i="1" dirty="0">
                <a:solidFill>
                  <a:srgbClr val="000000"/>
                </a:solidFill>
                <a:effectLst/>
                <a:latin typeface="Georgia" panose="02040502050405020303" pitchFamily="18" charset="0"/>
              </a:rPr>
              <a:t>he</a:t>
            </a:r>
            <a:r>
              <a:rPr lang="en-US" b="0" i="0" dirty="0">
                <a:solidFill>
                  <a:srgbClr val="000000"/>
                </a:solidFill>
                <a:effectLst/>
                <a:latin typeface="Georgia" panose="02040502050405020303" pitchFamily="18" charset="0"/>
              </a:rPr>
              <a:t> remained, I should still continue to be; and if all else remained, and he were annihilated, the universe would turn to a mighty stranger: I should not seem a part of it.—My love for Linton is like the foliage in the woods: time will change it, I'm well aware, as winter changes the trees. My love for Heathcliff resembles the eternal rocks beneath: a source of little visible delight, but necessary. Nelly, I </a:t>
            </a:r>
            <a:r>
              <a:rPr lang="en-US" b="0" i="1" dirty="0">
                <a:solidFill>
                  <a:srgbClr val="000000"/>
                </a:solidFill>
                <a:effectLst/>
                <a:latin typeface="Georgia" panose="02040502050405020303" pitchFamily="18" charset="0"/>
              </a:rPr>
              <a:t>am</a:t>
            </a:r>
            <a:r>
              <a:rPr lang="en-US" b="0" i="0" dirty="0">
                <a:solidFill>
                  <a:srgbClr val="000000"/>
                </a:solidFill>
                <a:effectLst/>
                <a:latin typeface="Georgia" panose="02040502050405020303" pitchFamily="18" charset="0"/>
              </a:rPr>
              <a:t> Heathcliff! He's always, always in my mind: not as a pleasure, any more than I am always a pleasure to myself, but as my own being. So don't talk of our separation again: it is impracticable; and—'</a:t>
            </a:r>
            <a:endParaRPr lang="en-GB" dirty="0"/>
          </a:p>
        </p:txBody>
      </p:sp>
    </p:spTree>
    <p:extLst>
      <p:ext uri="{BB962C8B-B14F-4D97-AF65-F5344CB8AC3E}">
        <p14:creationId xmlns:p14="http://schemas.microsoft.com/office/powerpoint/2010/main" val="823704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ECA4D-67C2-404B-B780-ABC8051144B7}"/>
              </a:ext>
            </a:extLst>
          </p:cNvPr>
          <p:cNvSpPr>
            <a:spLocks noGrp="1"/>
          </p:cNvSpPr>
          <p:nvPr>
            <p:ph idx="1"/>
          </p:nvPr>
        </p:nvSpPr>
        <p:spPr>
          <a:xfrm>
            <a:off x="462337" y="513708"/>
            <a:ext cx="11044719" cy="5663255"/>
          </a:xfrm>
        </p:spPr>
        <p:txBody>
          <a:bodyPr>
            <a:normAutofit fontScale="92500" lnSpcReduction="10000"/>
          </a:bodyPr>
          <a:lstStyle/>
          <a:p>
            <a:r>
              <a:rPr lang="en-US" b="0" i="0" dirty="0">
                <a:solidFill>
                  <a:srgbClr val="000000"/>
                </a:solidFill>
                <a:effectLst/>
                <a:latin typeface="Georgia" panose="02040502050405020303" pitchFamily="18" charset="0"/>
              </a:rPr>
              <a:t>'You suppose she has nearly forgotten me?' he said. 'Oh, Nelly! you know she has not! You know as well as I do, that for every thought she spends on Linton she spends a thousand on me! At a most miserable period of my life, I had a notion of the kind: it haunted me on my return to the </a:t>
            </a:r>
            <a:r>
              <a:rPr lang="en-US" b="0" i="0" dirty="0" err="1">
                <a:solidFill>
                  <a:srgbClr val="000000"/>
                </a:solidFill>
                <a:effectLst/>
                <a:latin typeface="Georgia" panose="02040502050405020303" pitchFamily="18" charset="0"/>
              </a:rPr>
              <a:t>neighbourhood</a:t>
            </a:r>
            <a:r>
              <a:rPr lang="en-US" b="0" i="0" dirty="0">
                <a:solidFill>
                  <a:srgbClr val="000000"/>
                </a:solidFill>
                <a:effectLst/>
                <a:latin typeface="Georgia" panose="02040502050405020303" pitchFamily="18" charset="0"/>
              </a:rPr>
              <a:t> last summer; but only her own assurance could make me admit the horrible idea again. And then, Linton would be nothing, nor Hindley, nor all the dreams that ever I dreamt. Two words would comprehend my future–death and hell: existence, after losing her, would be hell. Yet I was a fool to fancy for a moment that she valued Edgar Linton's attachment more than mine. If he loved with all the powers of his puny being, he couldn't love as much in eighty years as I could in a day. And Catherine has a heart as deep as I have: the sea could be as readily contained in that horse-trough as her whole affection be </a:t>
            </a:r>
            <a:r>
              <a:rPr lang="en-US" b="0" i="0" dirty="0" err="1">
                <a:solidFill>
                  <a:srgbClr val="000000"/>
                </a:solidFill>
                <a:effectLst/>
                <a:latin typeface="Georgia" panose="02040502050405020303" pitchFamily="18" charset="0"/>
              </a:rPr>
              <a:t>monopolised</a:t>
            </a:r>
            <a:r>
              <a:rPr lang="en-US" b="0" i="0" dirty="0">
                <a:solidFill>
                  <a:srgbClr val="000000"/>
                </a:solidFill>
                <a:effectLst/>
                <a:latin typeface="Georgia" panose="02040502050405020303" pitchFamily="18" charset="0"/>
              </a:rPr>
              <a:t> by him. Tush! He is scarcely a degree dearer to her than her dog, or her horse. It is not in him to be loved like me: how can she love in him what he has not?'</a:t>
            </a:r>
            <a:endParaRPr lang="en-GB" dirty="0"/>
          </a:p>
        </p:txBody>
      </p:sp>
    </p:spTree>
    <p:extLst>
      <p:ext uri="{BB962C8B-B14F-4D97-AF65-F5344CB8AC3E}">
        <p14:creationId xmlns:p14="http://schemas.microsoft.com/office/powerpoint/2010/main" val="92230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41D88B-314D-4630-A9AB-56E617678F60}"/>
              </a:ext>
            </a:extLst>
          </p:cNvPr>
          <p:cNvSpPr>
            <a:spLocks noGrp="1"/>
          </p:cNvSpPr>
          <p:nvPr>
            <p:ph type="title"/>
          </p:nvPr>
        </p:nvSpPr>
        <p:spPr>
          <a:xfrm>
            <a:off x="686834" y="1153572"/>
            <a:ext cx="3200400" cy="4461163"/>
          </a:xfrm>
        </p:spPr>
        <p:txBody>
          <a:bodyPr>
            <a:normAutofit/>
          </a:bodyPr>
          <a:lstStyle/>
          <a:p>
            <a:r>
              <a:rPr lang="tr-TR">
                <a:solidFill>
                  <a:srgbClr val="FFFFFF"/>
                </a:solidFill>
              </a:rPr>
              <a:t>Love, hate, lunacy, craziness</a:t>
            </a: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04DE97A-C3CC-484A-8D02-52FFD38F58CF}"/>
              </a:ext>
            </a:extLst>
          </p:cNvPr>
          <p:cNvSpPr>
            <a:spLocks noGrp="1"/>
          </p:cNvSpPr>
          <p:nvPr>
            <p:ph idx="1"/>
          </p:nvPr>
        </p:nvSpPr>
        <p:spPr>
          <a:xfrm>
            <a:off x="4447308" y="591344"/>
            <a:ext cx="6906491" cy="5585619"/>
          </a:xfrm>
        </p:spPr>
        <p:txBody>
          <a:bodyPr anchor="ctr">
            <a:normAutofit/>
          </a:bodyPr>
          <a:lstStyle/>
          <a:p>
            <a:r>
              <a:rPr lang="tr-TR" dirty="0"/>
              <a:t>Real </a:t>
            </a:r>
            <a:r>
              <a:rPr lang="tr-TR" dirty="0" err="1"/>
              <a:t>love</a:t>
            </a:r>
            <a:r>
              <a:rPr lang="tr-TR" dirty="0"/>
              <a:t>?</a:t>
            </a:r>
          </a:p>
          <a:p>
            <a:r>
              <a:rPr lang="tr-TR" dirty="0" err="1"/>
              <a:t>Heathcliff’s</a:t>
            </a:r>
            <a:r>
              <a:rPr lang="tr-TR" dirty="0"/>
              <a:t> </a:t>
            </a:r>
            <a:r>
              <a:rPr lang="tr-TR" dirty="0" err="1"/>
              <a:t>love</a:t>
            </a:r>
            <a:r>
              <a:rPr lang="tr-TR" dirty="0"/>
              <a:t> </a:t>
            </a:r>
            <a:r>
              <a:rPr lang="tr-TR" dirty="0" err="1"/>
              <a:t>vs</a:t>
            </a:r>
            <a:r>
              <a:rPr lang="tr-TR" dirty="0"/>
              <a:t> </a:t>
            </a:r>
            <a:r>
              <a:rPr lang="tr-TR" dirty="0" err="1"/>
              <a:t>Catherine’s</a:t>
            </a:r>
            <a:r>
              <a:rPr lang="tr-TR" dirty="0"/>
              <a:t> </a:t>
            </a:r>
            <a:r>
              <a:rPr lang="tr-TR" dirty="0" err="1"/>
              <a:t>love</a:t>
            </a:r>
            <a:r>
              <a:rPr lang="tr-TR" dirty="0"/>
              <a:t> </a:t>
            </a:r>
            <a:r>
              <a:rPr lang="tr-TR" dirty="0" err="1"/>
              <a:t>towards</a:t>
            </a:r>
            <a:r>
              <a:rPr lang="tr-TR" dirty="0"/>
              <a:t> </a:t>
            </a:r>
            <a:r>
              <a:rPr lang="tr-TR" dirty="0" err="1"/>
              <a:t>each</a:t>
            </a:r>
            <a:r>
              <a:rPr lang="tr-TR" dirty="0"/>
              <a:t> </a:t>
            </a:r>
            <a:r>
              <a:rPr lang="tr-TR" dirty="0" err="1"/>
              <a:t>other</a:t>
            </a:r>
            <a:endParaRPr lang="tr-TR" dirty="0"/>
          </a:p>
          <a:p>
            <a:r>
              <a:rPr lang="tr-TR" dirty="0" err="1"/>
              <a:t>What</a:t>
            </a:r>
            <a:r>
              <a:rPr lang="tr-TR" dirty="0"/>
              <a:t> is </a:t>
            </a:r>
            <a:r>
              <a:rPr lang="tr-TR" dirty="0" err="1"/>
              <a:t>the</a:t>
            </a:r>
            <a:r>
              <a:rPr lang="tr-TR" dirty="0"/>
              <a:t> </a:t>
            </a:r>
            <a:r>
              <a:rPr lang="tr-TR" dirty="0" err="1"/>
              <a:t>red</a:t>
            </a:r>
            <a:r>
              <a:rPr lang="tr-TR" dirty="0"/>
              <a:t> </a:t>
            </a:r>
            <a:r>
              <a:rPr lang="tr-TR" dirty="0" err="1"/>
              <a:t>line</a:t>
            </a:r>
            <a:r>
              <a:rPr lang="tr-TR" dirty="0"/>
              <a:t> </a:t>
            </a:r>
            <a:r>
              <a:rPr lang="tr-TR" dirty="0" err="1"/>
              <a:t>between</a:t>
            </a:r>
            <a:r>
              <a:rPr lang="tr-TR" dirty="0"/>
              <a:t> </a:t>
            </a:r>
            <a:r>
              <a:rPr lang="tr-TR" dirty="0" err="1"/>
              <a:t>love</a:t>
            </a:r>
            <a:r>
              <a:rPr lang="tr-TR" dirty="0"/>
              <a:t> / </a:t>
            </a:r>
            <a:r>
              <a:rPr lang="tr-TR" dirty="0" err="1"/>
              <a:t>hate</a:t>
            </a:r>
            <a:r>
              <a:rPr lang="tr-TR" dirty="0"/>
              <a:t> </a:t>
            </a:r>
            <a:r>
              <a:rPr lang="tr-TR" dirty="0" err="1"/>
              <a:t>for</a:t>
            </a:r>
            <a:r>
              <a:rPr lang="tr-TR" dirty="0"/>
              <a:t> </a:t>
            </a:r>
            <a:r>
              <a:rPr lang="tr-TR" dirty="0" err="1"/>
              <a:t>Heathcliff</a:t>
            </a:r>
            <a:r>
              <a:rPr lang="tr-TR" dirty="0"/>
              <a:t> </a:t>
            </a:r>
            <a:r>
              <a:rPr lang="tr-TR" dirty="0" err="1"/>
              <a:t>and</a:t>
            </a:r>
            <a:r>
              <a:rPr lang="tr-TR" dirty="0"/>
              <a:t> </a:t>
            </a:r>
            <a:r>
              <a:rPr lang="tr-TR" dirty="0" err="1"/>
              <a:t>Catherine</a:t>
            </a:r>
            <a:endParaRPr lang="tr-TR" dirty="0"/>
          </a:p>
          <a:p>
            <a:r>
              <a:rPr lang="tr-TR" dirty="0"/>
              <a:t>Revenge</a:t>
            </a:r>
          </a:p>
          <a:p>
            <a:r>
              <a:rPr lang="tr-TR" dirty="0"/>
              <a:t>Is </a:t>
            </a:r>
            <a:r>
              <a:rPr lang="tr-TR" dirty="0" err="1"/>
              <a:t>Heathcliff</a:t>
            </a:r>
            <a:r>
              <a:rPr lang="tr-TR" dirty="0"/>
              <a:t> a </a:t>
            </a:r>
            <a:r>
              <a:rPr lang="tr-TR" dirty="0" err="1"/>
              <a:t>tragic</a:t>
            </a:r>
            <a:r>
              <a:rPr lang="tr-TR" dirty="0"/>
              <a:t> </a:t>
            </a:r>
            <a:r>
              <a:rPr lang="tr-TR" dirty="0" err="1"/>
              <a:t>hero</a:t>
            </a:r>
            <a:r>
              <a:rPr lang="tr-TR" dirty="0"/>
              <a:t>? </a:t>
            </a:r>
            <a:r>
              <a:rPr lang="tr-TR" dirty="0" err="1"/>
              <a:t>What</a:t>
            </a:r>
            <a:r>
              <a:rPr lang="tr-TR" dirty="0"/>
              <a:t> </a:t>
            </a:r>
            <a:r>
              <a:rPr lang="tr-TR" dirty="0" err="1"/>
              <a:t>are</a:t>
            </a:r>
            <a:r>
              <a:rPr lang="tr-TR" dirty="0"/>
              <a:t> his </a:t>
            </a:r>
            <a:r>
              <a:rPr lang="tr-TR" dirty="0" err="1"/>
              <a:t>flaws</a:t>
            </a:r>
            <a:r>
              <a:rPr lang="tr-TR" dirty="0"/>
              <a:t>? An antagonist </a:t>
            </a:r>
            <a:r>
              <a:rPr lang="tr-TR" dirty="0" err="1"/>
              <a:t>or</a:t>
            </a:r>
            <a:r>
              <a:rPr lang="tr-TR" dirty="0"/>
              <a:t> a </a:t>
            </a:r>
            <a:r>
              <a:rPr lang="tr-TR" dirty="0" err="1"/>
              <a:t>protagonist</a:t>
            </a:r>
            <a:r>
              <a:rPr lang="tr-TR" dirty="0"/>
              <a:t>?</a:t>
            </a:r>
          </a:p>
          <a:p>
            <a:r>
              <a:rPr lang="tr-TR" dirty="0" err="1"/>
              <a:t>Childhood</a:t>
            </a:r>
            <a:r>
              <a:rPr lang="tr-TR" dirty="0"/>
              <a:t> </a:t>
            </a:r>
            <a:r>
              <a:rPr lang="tr-TR" dirty="0" err="1"/>
              <a:t>characters</a:t>
            </a:r>
            <a:r>
              <a:rPr lang="tr-TR" dirty="0"/>
              <a:t> vs. </a:t>
            </a:r>
            <a:r>
              <a:rPr lang="tr-TR" dirty="0" err="1"/>
              <a:t>Adult</a:t>
            </a:r>
            <a:r>
              <a:rPr lang="tr-TR" dirty="0"/>
              <a:t> </a:t>
            </a:r>
            <a:r>
              <a:rPr lang="tr-TR" dirty="0" err="1"/>
              <a:t>versions</a:t>
            </a:r>
            <a:r>
              <a:rPr lang="tr-TR" dirty="0"/>
              <a:t>. </a:t>
            </a:r>
            <a:r>
              <a:rPr lang="tr-TR" dirty="0" err="1"/>
              <a:t>Who</a:t>
            </a:r>
            <a:r>
              <a:rPr lang="tr-TR" dirty="0"/>
              <a:t> </a:t>
            </a:r>
            <a:r>
              <a:rPr lang="tr-TR" dirty="0" err="1"/>
              <a:t>changed</a:t>
            </a:r>
            <a:r>
              <a:rPr lang="tr-TR" dirty="0"/>
              <a:t> </a:t>
            </a:r>
            <a:r>
              <a:rPr lang="tr-TR" dirty="0" err="1"/>
              <a:t>who</a:t>
            </a:r>
            <a:r>
              <a:rPr lang="tr-TR" dirty="0"/>
              <a:t> has not?</a:t>
            </a:r>
            <a:endParaRPr lang="en-GB" dirty="0"/>
          </a:p>
        </p:txBody>
      </p:sp>
    </p:spTree>
    <p:extLst>
      <p:ext uri="{BB962C8B-B14F-4D97-AF65-F5344CB8AC3E}">
        <p14:creationId xmlns:p14="http://schemas.microsoft.com/office/powerpoint/2010/main" val="3272410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5BFBC9-0BCF-4140-A1C2-448D83B30AFB}"/>
              </a:ext>
            </a:extLst>
          </p:cNvPr>
          <p:cNvSpPr>
            <a:spLocks noGrp="1"/>
          </p:cNvSpPr>
          <p:nvPr>
            <p:ph idx="1"/>
          </p:nvPr>
        </p:nvSpPr>
        <p:spPr>
          <a:xfrm>
            <a:off x="431515" y="410966"/>
            <a:ext cx="10922285" cy="5765997"/>
          </a:xfrm>
        </p:spPr>
        <p:txBody>
          <a:bodyPr>
            <a:normAutofit fontScale="92500" lnSpcReduction="10000"/>
          </a:bodyPr>
          <a:lstStyle/>
          <a:p>
            <a:pPr marL="0" indent="0">
              <a:buNone/>
            </a:pPr>
            <a:r>
              <a:rPr lang="en-US" dirty="0"/>
              <a:t>'You teach me now how cruel you've been—cruel and false. Why did you despise me? Why did you betray your own heart, Cathy? I have not one word of comfort. You deserve this. You have killed yourself. Yes, you may kiss me, and cry; and wring out my kisses and tears: they'll blight you—they'll damn you. You loved me—then what right had you to leave me? What right—answer me—for the poor fancy you felt for Linton? Because misery and degradation, and death, and nothing that God or Satan could inflict would have parted us, you, of your own will, did it. I have not broken your heart—you have broken it; and in breaking it, you have broken mine. So much the worse for me that I am strong. Do I want to live? What kind of living will it be when you—oh, God! would you like to live with your soul in the grave?'</a:t>
            </a:r>
          </a:p>
          <a:p>
            <a:pPr marL="0" indent="0">
              <a:buNone/>
            </a:pPr>
            <a:r>
              <a:rPr lang="en-US" dirty="0"/>
              <a:t>'Let me alone. Let me alone,' sobbed Catherine. 'If I’ve done wrong, I'm dying for it. It is enough! You left me too: but I won't upbraid you! I forgive you. Forgive me!'</a:t>
            </a:r>
          </a:p>
          <a:p>
            <a:pPr marL="0" indent="0">
              <a:buNone/>
            </a:pPr>
            <a:r>
              <a:rPr lang="en-US" dirty="0"/>
              <a:t>'It is hard to forgive, and to look at those eyes, and feel those wasted hands,' he answered. 'Kiss me again; and don’t let me see your eyes! I forgive what you have done to me. I love my murderer—but yours! How can I?'</a:t>
            </a:r>
            <a:endParaRPr lang="en-GB" dirty="0"/>
          </a:p>
        </p:txBody>
      </p:sp>
    </p:spTree>
    <p:extLst>
      <p:ext uri="{BB962C8B-B14F-4D97-AF65-F5344CB8AC3E}">
        <p14:creationId xmlns:p14="http://schemas.microsoft.com/office/powerpoint/2010/main" val="2496813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7FD4-F354-41D0-A35A-E3669A7F32BA}"/>
              </a:ext>
            </a:extLst>
          </p:cNvPr>
          <p:cNvSpPr>
            <a:spLocks noGrp="1"/>
          </p:cNvSpPr>
          <p:nvPr>
            <p:ph type="title"/>
          </p:nvPr>
        </p:nvSpPr>
        <p:spPr>
          <a:xfrm>
            <a:off x="838200" y="365126"/>
            <a:ext cx="10515600" cy="1114354"/>
          </a:xfrm>
        </p:spPr>
        <p:txBody>
          <a:bodyPr/>
          <a:lstStyle/>
          <a:p>
            <a:r>
              <a:rPr lang="tr-TR" dirty="0" err="1"/>
              <a:t>Heathcliff</a:t>
            </a:r>
            <a:r>
              <a:rPr lang="tr-TR" dirty="0"/>
              <a:t> as a </a:t>
            </a:r>
            <a:r>
              <a:rPr lang="tr-TR" dirty="0" err="1"/>
              <a:t>child</a:t>
            </a:r>
            <a:r>
              <a:rPr lang="tr-TR" dirty="0"/>
              <a:t> </a:t>
            </a:r>
            <a:r>
              <a:rPr lang="tr-TR" dirty="0" err="1"/>
              <a:t>first</a:t>
            </a:r>
            <a:r>
              <a:rPr lang="tr-TR" dirty="0"/>
              <a:t> </a:t>
            </a:r>
            <a:r>
              <a:rPr lang="tr-TR" dirty="0" err="1"/>
              <a:t>introduced</a:t>
            </a:r>
            <a:endParaRPr lang="en-GB" dirty="0"/>
          </a:p>
        </p:txBody>
      </p:sp>
      <p:sp>
        <p:nvSpPr>
          <p:cNvPr id="3" name="Content Placeholder 2">
            <a:extLst>
              <a:ext uri="{FF2B5EF4-FFF2-40B4-BE49-F238E27FC236}">
                <a16:creationId xmlns:a16="http://schemas.microsoft.com/office/drawing/2014/main" id="{8385E872-546A-4906-AE90-6353C22A7FA6}"/>
              </a:ext>
            </a:extLst>
          </p:cNvPr>
          <p:cNvSpPr>
            <a:spLocks noGrp="1"/>
          </p:cNvSpPr>
          <p:nvPr>
            <p:ph idx="1"/>
          </p:nvPr>
        </p:nvSpPr>
        <p:spPr>
          <a:xfrm>
            <a:off x="503434" y="1479480"/>
            <a:ext cx="10850366" cy="5198722"/>
          </a:xfrm>
        </p:spPr>
        <p:txBody>
          <a:bodyPr>
            <a:normAutofit fontScale="77500" lnSpcReduction="20000"/>
          </a:bodyPr>
          <a:lstStyle/>
          <a:p>
            <a:r>
              <a:rPr lang="en-US" dirty="0"/>
              <a:t>‘And at the end of it to be flighted to death!’ he said, opening his great-coat, which he held bundled up in his arms. ‘See here, wife! I was never so beaten with anything in my life: but you must e’en take it as a gift of God; though it’s as dark almost as if it came from the devil.’</a:t>
            </a:r>
          </a:p>
          <a:p>
            <a:endParaRPr lang="en-US" dirty="0"/>
          </a:p>
          <a:p>
            <a:r>
              <a:rPr lang="en-US" dirty="0"/>
              <a:t>We crowded round, and over Miss Cathy’s head I had a peep at a dirty, ragged, black-haired child; big enough both to walk and talk: indeed, its face looked older than Catherine’s; yet when it was set on its feet, it only stared round, and repeated over and over again some gibberish that nobody could understand. I was frightened, and Mrs. Earnshaw was ready to fling it out of doors: she did fly up, asking how he could fashion to bring that gipsy brat into the house, when they had their own </a:t>
            </a:r>
            <a:r>
              <a:rPr lang="en-US" dirty="0" err="1"/>
              <a:t>bairns</a:t>
            </a:r>
            <a:r>
              <a:rPr lang="en-US" dirty="0"/>
              <a:t> to feed and fend for? What he meant to do with it, and whether he were mad? The master tried to explain the matter; but he was really half dead with fatigue, and all that I could make out, amongst her scolding, was a tale of his seeing it starving, and houseless, and as good as dumb, in the streets of Liverpool, where he picked it up and inquired for its owner. Not a soul knew to whom it belonged, he said; and his money and time being both limited, he thought it better to take it home with him at once, than run into vain expenses there: because he was determined he would not leave it as he found it. Well, the conclusion was, that my mistress grumbled herself calm; and Mr. Earnshaw told me to wash it, and give it clean things, and let it sleep with the children.</a:t>
            </a:r>
            <a:endParaRPr lang="en-GB" dirty="0"/>
          </a:p>
        </p:txBody>
      </p:sp>
    </p:spTree>
    <p:extLst>
      <p:ext uri="{BB962C8B-B14F-4D97-AF65-F5344CB8AC3E}">
        <p14:creationId xmlns:p14="http://schemas.microsoft.com/office/powerpoint/2010/main" val="2484377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57B5-7631-48B7-9FB9-16D8C94AD34C}"/>
              </a:ext>
            </a:extLst>
          </p:cNvPr>
          <p:cNvSpPr>
            <a:spLocks noGrp="1"/>
          </p:cNvSpPr>
          <p:nvPr>
            <p:ph type="title"/>
          </p:nvPr>
        </p:nvSpPr>
        <p:spPr/>
        <p:txBody>
          <a:bodyPr/>
          <a:lstStyle/>
          <a:p>
            <a:r>
              <a:rPr lang="tr-TR" dirty="0" err="1"/>
              <a:t>Heathcliff</a:t>
            </a:r>
            <a:r>
              <a:rPr lang="tr-TR" dirty="0"/>
              <a:t> </a:t>
            </a:r>
            <a:r>
              <a:rPr lang="tr-TR" dirty="0" err="1"/>
              <a:t>dead</a:t>
            </a:r>
            <a:endParaRPr lang="en-GB" dirty="0"/>
          </a:p>
        </p:txBody>
      </p:sp>
      <p:sp>
        <p:nvSpPr>
          <p:cNvPr id="3" name="Content Placeholder 2">
            <a:extLst>
              <a:ext uri="{FF2B5EF4-FFF2-40B4-BE49-F238E27FC236}">
                <a16:creationId xmlns:a16="http://schemas.microsoft.com/office/drawing/2014/main" id="{63D052CD-4A2A-4D23-9409-1E29643EB737}"/>
              </a:ext>
            </a:extLst>
          </p:cNvPr>
          <p:cNvSpPr>
            <a:spLocks noGrp="1"/>
          </p:cNvSpPr>
          <p:nvPr>
            <p:ph idx="1"/>
          </p:nvPr>
        </p:nvSpPr>
        <p:spPr/>
        <p:txBody>
          <a:bodyPr>
            <a:normAutofit fontScale="92500" lnSpcReduction="20000"/>
          </a:bodyPr>
          <a:lstStyle/>
          <a:p>
            <a:r>
              <a:rPr lang="en-US" dirty="0"/>
              <a:t>I hasped the window; I combed his black long hair from his forehead; I tried to close his eyes: to extinguish, if possible, that frightful, life-like gaze of exultation before any one else beheld it. They would not shut: they seemed to sneer at my attempts; and his parted lips and sharp white teeth sneered too! Taken with another fit of cowardice, I cried out for Joseph. Joseph shuffled up and made a noise, but resolutely refused to meddle with him.</a:t>
            </a:r>
          </a:p>
          <a:p>
            <a:endParaRPr lang="en-US" dirty="0"/>
          </a:p>
          <a:p>
            <a:r>
              <a:rPr lang="en-US" dirty="0"/>
              <a:t>‘Th’ </a:t>
            </a:r>
            <a:r>
              <a:rPr lang="en-US" dirty="0" err="1"/>
              <a:t>divil’s</a:t>
            </a:r>
            <a:r>
              <a:rPr lang="en-US" dirty="0"/>
              <a:t> harried off his soul,’ he cried, ‘and he may </a:t>
            </a:r>
            <a:r>
              <a:rPr lang="en-US" dirty="0" err="1"/>
              <a:t>hev</a:t>
            </a:r>
            <a:r>
              <a:rPr lang="en-US" dirty="0"/>
              <a:t>’ his carcass into t’ </a:t>
            </a:r>
            <a:r>
              <a:rPr lang="en-US" dirty="0" err="1"/>
              <a:t>bargin</a:t>
            </a:r>
            <a:r>
              <a:rPr lang="en-US" dirty="0"/>
              <a:t>, for aught I care! </a:t>
            </a:r>
            <a:r>
              <a:rPr lang="en-US" dirty="0" err="1"/>
              <a:t>Ech</a:t>
            </a:r>
            <a:r>
              <a:rPr lang="en-US" dirty="0"/>
              <a:t>! what a wicked ’un he looks, </a:t>
            </a:r>
            <a:r>
              <a:rPr lang="en-US" dirty="0" err="1"/>
              <a:t>girning</a:t>
            </a:r>
            <a:r>
              <a:rPr lang="en-US" dirty="0"/>
              <a:t> at death!’ and the old sinner grinned in mockery. I thought he intended to cut a caper round the bed; but suddenly composing himself, he fell on his knees, and raised his hands, and returned thanks that the lawful master and the ancient stock were restored to their rights.</a:t>
            </a:r>
            <a:endParaRPr lang="en-GB" dirty="0"/>
          </a:p>
        </p:txBody>
      </p:sp>
    </p:spTree>
    <p:extLst>
      <p:ext uri="{BB962C8B-B14F-4D97-AF65-F5344CB8AC3E}">
        <p14:creationId xmlns:p14="http://schemas.microsoft.com/office/powerpoint/2010/main" val="2643714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A868F-60EB-46D8-B247-5FAD619B0897}"/>
              </a:ext>
            </a:extLst>
          </p:cNvPr>
          <p:cNvSpPr>
            <a:spLocks noGrp="1"/>
          </p:cNvSpPr>
          <p:nvPr>
            <p:ph type="title"/>
          </p:nvPr>
        </p:nvSpPr>
        <p:spPr/>
        <p:txBody>
          <a:bodyPr/>
          <a:lstStyle/>
          <a:p>
            <a:r>
              <a:rPr lang="tr-TR" dirty="0" err="1"/>
              <a:t>Ghosts</a:t>
            </a:r>
            <a:r>
              <a:rPr lang="tr-TR" dirty="0"/>
              <a:t> of </a:t>
            </a:r>
            <a:r>
              <a:rPr lang="tr-TR" dirty="0" err="1"/>
              <a:t>Catherine</a:t>
            </a:r>
            <a:r>
              <a:rPr lang="tr-TR" dirty="0"/>
              <a:t> </a:t>
            </a:r>
            <a:r>
              <a:rPr lang="tr-TR" dirty="0" err="1"/>
              <a:t>and</a:t>
            </a:r>
            <a:r>
              <a:rPr lang="tr-TR" dirty="0"/>
              <a:t> </a:t>
            </a:r>
            <a:r>
              <a:rPr lang="tr-TR" dirty="0" err="1"/>
              <a:t>Heathcliff</a:t>
            </a:r>
            <a:endParaRPr lang="en-GB" dirty="0"/>
          </a:p>
        </p:txBody>
      </p:sp>
      <p:sp>
        <p:nvSpPr>
          <p:cNvPr id="3" name="Content Placeholder 2">
            <a:extLst>
              <a:ext uri="{FF2B5EF4-FFF2-40B4-BE49-F238E27FC236}">
                <a16:creationId xmlns:a16="http://schemas.microsoft.com/office/drawing/2014/main" id="{8DF8951E-E583-4B76-9AE9-5A611FF3C5B6}"/>
              </a:ext>
            </a:extLst>
          </p:cNvPr>
          <p:cNvSpPr>
            <a:spLocks noGrp="1"/>
          </p:cNvSpPr>
          <p:nvPr>
            <p:ph idx="1"/>
          </p:nvPr>
        </p:nvSpPr>
        <p:spPr>
          <a:xfrm>
            <a:off x="838200" y="1489753"/>
            <a:ext cx="10515600" cy="4687210"/>
          </a:xfrm>
        </p:spPr>
        <p:txBody>
          <a:bodyPr>
            <a:normAutofit fontScale="77500" lnSpcReduction="20000"/>
          </a:bodyPr>
          <a:lstStyle/>
          <a:p>
            <a:pPr marL="0" indent="0">
              <a:buNone/>
            </a:pPr>
            <a:r>
              <a:rPr lang="en-US" dirty="0"/>
              <a:t>What is the matter, my little man?’ I asked.</a:t>
            </a:r>
          </a:p>
          <a:p>
            <a:pPr marL="0" indent="0">
              <a:buNone/>
            </a:pPr>
            <a:r>
              <a:rPr lang="en-US" dirty="0"/>
              <a:t>‘There’s Heathcliff and a woman yonder, under t’ nab,’ he blubbered, ‘un’ I </a:t>
            </a:r>
            <a:r>
              <a:rPr lang="en-US" dirty="0" err="1"/>
              <a:t>darnut</a:t>
            </a:r>
            <a:r>
              <a:rPr lang="en-US" dirty="0"/>
              <a:t> pass ’</a:t>
            </a:r>
            <a:r>
              <a:rPr lang="en-US" dirty="0" err="1"/>
              <a:t>em</a:t>
            </a:r>
            <a:r>
              <a:rPr lang="en-US" dirty="0"/>
              <a:t>.’</a:t>
            </a:r>
          </a:p>
          <a:p>
            <a:pPr marL="0" indent="0">
              <a:buNone/>
            </a:pPr>
            <a:r>
              <a:rPr lang="en-US" dirty="0"/>
              <a:t>I saw nothing; but neither the sheep nor he would go on so I bid him take the road lower down. He probably raised the phantoms from thinking, as he traversed the moors alone, on the nonsense he had heard his parents and companions repeat. Yet, still, I don’t like being out in the dark now; and I don’t like being left by myself in this grim house: I cannot help it; I shall be glad when they leave it, and shift to the Grange.</a:t>
            </a:r>
          </a:p>
          <a:p>
            <a:pPr marL="0" indent="0">
              <a:buNone/>
            </a:pPr>
            <a:r>
              <a:rPr lang="en-US" dirty="0"/>
              <a:t>‘They are going to the Grange, then?’ I said.</a:t>
            </a:r>
          </a:p>
          <a:p>
            <a:pPr marL="0" indent="0">
              <a:buNone/>
            </a:pPr>
            <a:r>
              <a:rPr lang="en-US" dirty="0"/>
              <a:t>‘Yes,’ answered Mrs. Dean, ‘as soon as they are married, and that will be on New Year’s Day.’</a:t>
            </a:r>
          </a:p>
          <a:p>
            <a:pPr marL="0" indent="0">
              <a:buNone/>
            </a:pPr>
            <a:r>
              <a:rPr lang="en-US" dirty="0"/>
              <a:t>‘And who will live here then?’</a:t>
            </a:r>
          </a:p>
          <a:p>
            <a:pPr marL="0" indent="0">
              <a:buNone/>
            </a:pPr>
            <a:r>
              <a:rPr lang="en-US" dirty="0"/>
              <a:t>‘Why, Joseph will take care of the house, and, perhaps, a lad to keep him company. They will live in the kitchen, and the rest will be shut up.’</a:t>
            </a:r>
          </a:p>
          <a:p>
            <a:pPr marL="0" indent="0">
              <a:buNone/>
            </a:pPr>
            <a:r>
              <a:rPr lang="en-US" dirty="0"/>
              <a:t>‘For the use of such ghosts as choose to inhabit it?’ I observed.</a:t>
            </a:r>
            <a:endParaRPr lang="en-GB" dirty="0"/>
          </a:p>
        </p:txBody>
      </p:sp>
    </p:spTree>
    <p:extLst>
      <p:ext uri="{BB962C8B-B14F-4D97-AF65-F5344CB8AC3E}">
        <p14:creationId xmlns:p14="http://schemas.microsoft.com/office/powerpoint/2010/main" val="2477689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5E2E2-9210-4079-BC70-717500B1104C}"/>
              </a:ext>
            </a:extLst>
          </p:cNvPr>
          <p:cNvSpPr>
            <a:spLocks noGrp="1"/>
          </p:cNvSpPr>
          <p:nvPr>
            <p:ph type="title"/>
          </p:nvPr>
        </p:nvSpPr>
        <p:spPr/>
        <p:txBody>
          <a:bodyPr/>
          <a:lstStyle/>
          <a:p>
            <a:r>
              <a:rPr lang="tr-TR" dirty="0" err="1"/>
              <a:t>Heathcliff</a:t>
            </a:r>
            <a:r>
              <a:rPr lang="tr-TR" dirty="0"/>
              <a:t> </a:t>
            </a:r>
            <a:r>
              <a:rPr lang="tr-TR" dirty="0" err="1"/>
              <a:t>digs</a:t>
            </a:r>
            <a:r>
              <a:rPr lang="tr-TR" dirty="0"/>
              <a:t> </a:t>
            </a:r>
            <a:r>
              <a:rPr lang="tr-TR" dirty="0" err="1"/>
              <a:t>Cathy’s</a:t>
            </a:r>
            <a:r>
              <a:rPr lang="tr-TR" dirty="0"/>
              <a:t> </a:t>
            </a:r>
            <a:r>
              <a:rPr lang="tr-TR" dirty="0" err="1"/>
              <a:t>grave</a:t>
            </a:r>
            <a:endParaRPr lang="en-GB" dirty="0"/>
          </a:p>
        </p:txBody>
      </p:sp>
      <p:sp>
        <p:nvSpPr>
          <p:cNvPr id="3" name="Content Placeholder 2">
            <a:extLst>
              <a:ext uri="{FF2B5EF4-FFF2-40B4-BE49-F238E27FC236}">
                <a16:creationId xmlns:a16="http://schemas.microsoft.com/office/drawing/2014/main" id="{73883F23-396F-4D14-BCBF-903CBE29D811}"/>
              </a:ext>
            </a:extLst>
          </p:cNvPr>
          <p:cNvSpPr>
            <a:spLocks noGrp="1"/>
          </p:cNvSpPr>
          <p:nvPr>
            <p:ph idx="1"/>
          </p:nvPr>
        </p:nvSpPr>
        <p:spPr/>
        <p:txBody>
          <a:bodyPr>
            <a:normAutofit fontScale="92500" lnSpcReduction="20000"/>
          </a:bodyPr>
          <a:lstStyle/>
          <a:p>
            <a:r>
              <a:rPr lang="en-US" dirty="0"/>
              <a:t>I appeared to feel the warm breath of it displacing the sleet-laden wind. I knew no living thing in flesh and blood was by; but, as certainly as you perceive the approach to some substantial body in the dark, though it cannot be discerned, so certainly I felt that Cathy was there: not under me, but on the earth. A sudden sense of relief flowed from my heart through every limb. I relinquished my </a:t>
            </a:r>
            <a:r>
              <a:rPr lang="en-US" dirty="0" err="1"/>
              <a:t>labour</a:t>
            </a:r>
            <a:r>
              <a:rPr lang="en-US" dirty="0"/>
              <a:t> of agony, and turned consoled at once: unspeakably consoled. Her presence was with me: it remained while I re-filled the grave, and led me home. You may laugh, if you will; but I was sure I should see her there. I was sure she was with me, and I could not help talking to her. Having reached the Heights, I rushed eagerly to the door. It was fastened; and, I remember, that accursed Earnshaw and my wife opposed my entrance. I remember stopping to kick the breath out of him, and then hurrying upstairs, to my room and hers. I looked round impatiently—I felt her by me—I could almost see her, and yet I could not! </a:t>
            </a:r>
            <a:endParaRPr lang="en-GB" dirty="0"/>
          </a:p>
        </p:txBody>
      </p:sp>
    </p:spTree>
    <p:extLst>
      <p:ext uri="{BB962C8B-B14F-4D97-AF65-F5344CB8AC3E}">
        <p14:creationId xmlns:p14="http://schemas.microsoft.com/office/powerpoint/2010/main" val="1217375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7828</TotalTime>
  <Words>4280</Words>
  <Application>Microsoft Macintosh PowerPoint</Application>
  <PresentationFormat>Geniş ekran</PresentationFormat>
  <Paragraphs>184</Paragraphs>
  <Slides>30</Slides>
  <Notes>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30</vt:i4>
      </vt:variant>
    </vt:vector>
  </HeadingPairs>
  <TitlesOfParts>
    <vt:vector size="38" baseType="lpstr">
      <vt:lpstr>ＭＳ Ｐゴシック</vt:lpstr>
      <vt:lpstr>Arial</vt:lpstr>
      <vt:lpstr>Calibri</vt:lpstr>
      <vt:lpstr>Calibri Light</vt:lpstr>
      <vt:lpstr>FrankRuehl</vt:lpstr>
      <vt:lpstr>Georgia</vt:lpstr>
      <vt:lpstr>Wingdings</vt:lpstr>
      <vt:lpstr>Office Theme</vt:lpstr>
      <vt:lpstr>Wuthering Heights  (1847) by Emily Bronte</vt:lpstr>
      <vt:lpstr>Currer Bell, Ellis Bell, and Acton Bell: Charlotte Brontë      Emily Brontë          Anne Brontë        </vt:lpstr>
      <vt:lpstr>Wuthering Heights (1847)</vt:lpstr>
      <vt:lpstr>Wuthering Heights (1847)</vt:lpstr>
      <vt:lpstr>Wuthering Heights (1847)</vt:lpstr>
      <vt:lpstr>Wuthering Heights (1847)</vt:lpstr>
      <vt:lpstr>Responses to the novel at its time</vt:lpstr>
      <vt:lpstr>PowerPoint Sunusu</vt:lpstr>
      <vt:lpstr>PowerPoint Sunusu</vt:lpstr>
      <vt:lpstr>Narrative Structure (Story within a story)</vt:lpstr>
      <vt:lpstr>PowerPoint Sunusu</vt:lpstr>
      <vt:lpstr>Pairs: Wuthering Heights Vs Thrushcross Grange</vt:lpstr>
      <vt:lpstr>Romanticism and its influence in the novel</vt:lpstr>
      <vt:lpstr>Gothic Novel</vt:lpstr>
      <vt:lpstr>Gothic features in the novel</vt:lpstr>
      <vt:lpstr>Gothic features of Wuthering Heights</vt:lpstr>
      <vt:lpstr>Byronic Hero</vt:lpstr>
      <vt:lpstr>Themes</vt:lpstr>
      <vt:lpstr>PowerPoint Sunusu</vt:lpstr>
      <vt:lpstr>PowerPoint Sunusu</vt:lpstr>
      <vt:lpstr>PowerPoint Sunusu</vt:lpstr>
      <vt:lpstr>Class, title, marrige, money</vt:lpstr>
      <vt:lpstr>PowerPoint Sunusu</vt:lpstr>
      <vt:lpstr>PowerPoint Sunusu</vt:lpstr>
      <vt:lpstr>Love, hate, lunacy, craziness</vt:lpstr>
      <vt:lpstr>PowerPoint Sunusu</vt:lpstr>
      <vt:lpstr>Heathcliff as a child first introduced</vt:lpstr>
      <vt:lpstr>Heathcliff dead</vt:lpstr>
      <vt:lpstr>Ghosts of Catherine and Heathcliff</vt:lpstr>
      <vt:lpstr>Heathcliff digs Cathy’s grave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Wuthering Heights</dc:title>
  <dc:creator>Mustafa</dc:creator>
  <cp:lastModifiedBy>Pelin Gölcük Mirza</cp:lastModifiedBy>
  <cp:revision>73</cp:revision>
  <dcterms:created xsi:type="dcterms:W3CDTF">2021-11-10T17:00:37Z</dcterms:created>
  <dcterms:modified xsi:type="dcterms:W3CDTF">2024-11-29T08:16:41Z</dcterms:modified>
</cp:coreProperties>
</file>